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55"/>
  </p:notesMasterIdLst>
  <p:handoutMasterIdLst>
    <p:handoutMasterId r:id="rId56"/>
  </p:handoutMasterIdLst>
  <p:sldIdLst>
    <p:sldId id="333" r:id="rId3"/>
    <p:sldId id="339" r:id="rId4"/>
    <p:sldId id="340" r:id="rId5"/>
    <p:sldId id="341" r:id="rId6"/>
    <p:sldId id="342" r:id="rId7"/>
    <p:sldId id="332" r:id="rId8"/>
    <p:sldId id="343" r:id="rId9"/>
    <p:sldId id="345" r:id="rId10"/>
    <p:sldId id="346" r:id="rId11"/>
    <p:sldId id="355" r:id="rId12"/>
    <p:sldId id="356" r:id="rId13"/>
    <p:sldId id="354" r:id="rId14"/>
    <p:sldId id="351" r:id="rId15"/>
    <p:sldId id="353" r:id="rId16"/>
    <p:sldId id="364" r:id="rId17"/>
    <p:sldId id="347" r:id="rId18"/>
    <p:sldId id="365" r:id="rId19"/>
    <p:sldId id="366" r:id="rId20"/>
    <p:sldId id="368" r:id="rId21"/>
    <p:sldId id="357" r:id="rId22"/>
    <p:sldId id="399" r:id="rId23"/>
    <p:sldId id="359" r:id="rId24"/>
    <p:sldId id="360" r:id="rId25"/>
    <p:sldId id="361" r:id="rId26"/>
    <p:sldId id="362" r:id="rId27"/>
    <p:sldId id="363"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71" r:id="rId41"/>
    <p:sldId id="385" r:id="rId42"/>
    <p:sldId id="387" r:id="rId43"/>
    <p:sldId id="388" r:id="rId44"/>
    <p:sldId id="389" r:id="rId45"/>
    <p:sldId id="391" r:id="rId46"/>
    <p:sldId id="394" r:id="rId47"/>
    <p:sldId id="396" r:id="rId48"/>
    <p:sldId id="397" r:id="rId49"/>
    <p:sldId id="398" r:id="rId50"/>
    <p:sldId id="400" r:id="rId51"/>
    <p:sldId id="369" r:id="rId52"/>
    <p:sldId id="390" r:id="rId53"/>
    <p:sldId id="40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6672" userDrawn="1">
          <p15:clr>
            <a:srgbClr val="A4A3A4"/>
          </p15:clr>
        </p15:guide>
        <p15:guide id="4" orient="horz" pos="168" userDrawn="1">
          <p15:clr>
            <a:srgbClr val="A4A3A4"/>
          </p15:clr>
        </p15:guide>
        <p15:guide id="5" pos="7056"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87" autoAdjust="0"/>
    <p:restoredTop sz="94775" autoAdjust="0"/>
  </p:normalViewPr>
  <p:slideViewPr>
    <p:cSldViewPr snapToGrid="0">
      <p:cViewPr varScale="1">
        <p:scale>
          <a:sx n="46" d="100"/>
          <a:sy n="46" d="100"/>
        </p:scale>
        <p:origin x="-259" y="-72"/>
      </p:cViewPr>
      <p:guideLst>
        <p:guide orient="horz" pos="2160"/>
        <p:guide orient="horz" pos="168"/>
        <p:guide pos="3840"/>
        <p:guide pos="6672"/>
        <p:guide pos="705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76" d="100"/>
          <a:sy n="76" d="100"/>
        </p:scale>
        <p:origin x="1680" y="9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30.xml"/><Relationship Id="rId13" Type="http://schemas.openxmlformats.org/officeDocument/2006/relationships/slide" Target="slides/slide35.xml"/><Relationship Id="rId18" Type="http://schemas.openxmlformats.org/officeDocument/2006/relationships/slide" Target="slides/slide40.xml"/><Relationship Id="rId26" Type="http://schemas.openxmlformats.org/officeDocument/2006/relationships/slide" Target="slides/slide48.xml"/><Relationship Id="rId3" Type="http://schemas.openxmlformats.org/officeDocument/2006/relationships/slide" Target="slides/slide25.xml"/><Relationship Id="rId21" Type="http://schemas.openxmlformats.org/officeDocument/2006/relationships/slide" Target="slides/slide43.xml"/><Relationship Id="rId7" Type="http://schemas.openxmlformats.org/officeDocument/2006/relationships/slide" Target="slides/slide29.xml"/><Relationship Id="rId12" Type="http://schemas.openxmlformats.org/officeDocument/2006/relationships/slide" Target="slides/slide34.xml"/><Relationship Id="rId17" Type="http://schemas.openxmlformats.org/officeDocument/2006/relationships/slide" Target="slides/slide39.xml"/><Relationship Id="rId25" Type="http://schemas.openxmlformats.org/officeDocument/2006/relationships/slide" Target="slides/slide47.xml"/><Relationship Id="rId2" Type="http://schemas.openxmlformats.org/officeDocument/2006/relationships/slide" Target="slides/slide24.xml"/><Relationship Id="rId16" Type="http://schemas.openxmlformats.org/officeDocument/2006/relationships/slide" Target="slides/slide38.xml"/><Relationship Id="rId20" Type="http://schemas.openxmlformats.org/officeDocument/2006/relationships/slide" Target="slides/slide42.xml"/><Relationship Id="rId1" Type="http://schemas.openxmlformats.org/officeDocument/2006/relationships/slide" Target="slides/slide23.xml"/><Relationship Id="rId6" Type="http://schemas.openxmlformats.org/officeDocument/2006/relationships/slide" Target="slides/slide28.xml"/><Relationship Id="rId11" Type="http://schemas.openxmlformats.org/officeDocument/2006/relationships/slide" Target="slides/slide33.xml"/><Relationship Id="rId24" Type="http://schemas.openxmlformats.org/officeDocument/2006/relationships/slide" Target="slides/slide46.xml"/><Relationship Id="rId5" Type="http://schemas.openxmlformats.org/officeDocument/2006/relationships/slide" Target="slides/slide27.xml"/><Relationship Id="rId15" Type="http://schemas.openxmlformats.org/officeDocument/2006/relationships/slide" Target="slides/slide37.xml"/><Relationship Id="rId23" Type="http://schemas.openxmlformats.org/officeDocument/2006/relationships/slide" Target="slides/slide45.xml"/><Relationship Id="rId28" Type="http://schemas.openxmlformats.org/officeDocument/2006/relationships/slide" Target="slides/slide51.xml"/><Relationship Id="rId10" Type="http://schemas.openxmlformats.org/officeDocument/2006/relationships/slide" Target="slides/slide32.xml"/><Relationship Id="rId19" Type="http://schemas.openxmlformats.org/officeDocument/2006/relationships/slide" Target="slides/slide41.xml"/><Relationship Id="rId4" Type="http://schemas.openxmlformats.org/officeDocument/2006/relationships/slide" Target="slides/slide26.xml"/><Relationship Id="rId9" Type="http://schemas.openxmlformats.org/officeDocument/2006/relationships/slide" Target="slides/slide31.xml"/><Relationship Id="rId14" Type="http://schemas.openxmlformats.org/officeDocument/2006/relationships/slide" Target="slides/slide36.xml"/><Relationship Id="rId22" Type="http://schemas.openxmlformats.org/officeDocument/2006/relationships/slide" Target="slides/slide44.xml"/><Relationship Id="rId27"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B84C55-34AB-4F04-8C6E-103378987567}" type="datetimeFigureOut">
              <a:rPr lang="en-US" smtClean="0"/>
              <a:pPr/>
              <a:t>1/28/2014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082C9A-B1C0-4AB3-B851-094A8352B5DB}" type="slidenum">
              <a:rPr lang="en-US" smtClean="0"/>
              <a:pPr/>
              <a:t>‹#›</a:t>
            </a:fld>
            <a:endParaRPr lang="en-US" dirty="0"/>
          </a:p>
        </p:txBody>
      </p:sp>
    </p:spTree>
    <p:extLst>
      <p:ext uri="{BB962C8B-B14F-4D97-AF65-F5344CB8AC3E}">
        <p14:creationId xmlns="" xmlns:p14="http://schemas.microsoft.com/office/powerpoint/2010/main" val="2364160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32DD9-7C6A-4C91-8CF1-0788B8213502}" type="datetimeFigureOut">
              <a:rPr lang="en-US" smtClean="0"/>
              <a:pPr/>
              <a:t>1/28/2014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033CE-42BD-48B0-899B-D9D2A3E08DBF}" type="slidenum">
              <a:rPr lang="en-US" smtClean="0"/>
              <a:pPr/>
              <a:t>‹#›</a:t>
            </a:fld>
            <a:endParaRPr lang="en-US" dirty="0"/>
          </a:p>
        </p:txBody>
      </p:sp>
    </p:spTree>
    <p:extLst>
      <p:ext uri="{BB962C8B-B14F-4D97-AF65-F5344CB8AC3E}">
        <p14:creationId xmlns="" xmlns:p14="http://schemas.microsoft.com/office/powerpoint/2010/main" val="6285595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Pt 2 The bugs use HC to make energy for themselves</a:t>
            </a:r>
          </a:p>
          <a:p>
            <a:r>
              <a:rPr lang="en-AU" dirty="0" smtClean="0"/>
              <a:t>Pt 3 The bugs use HC to make cell structures</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11</a:t>
            </a:fld>
            <a:endParaRPr lang="en-US" dirty="0"/>
          </a:p>
        </p:txBody>
      </p:sp>
    </p:spTree>
    <p:extLst>
      <p:ext uri="{BB962C8B-B14F-4D97-AF65-F5344CB8AC3E}">
        <p14:creationId xmlns="" xmlns:p14="http://schemas.microsoft.com/office/powerpoint/2010/main" val="109337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E549BA7-34AE-45BD-844A-E5E27B2FC870}" type="slidenum">
              <a:rPr lang="en-AU"/>
              <a:pPr/>
              <a:t>31</a:t>
            </a:fld>
            <a:endParaRPr lang="en-AU" dirty="0"/>
          </a:p>
        </p:txBody>
      </p:sp>
      <p:sp>
        <p:nvSpPr>
          <p:cNvPr id="83971" name="Rectangle 2"/>
          <p:cNvSpPr>
            <a:spLocks noGrp="1" noChangeArrowheads="1"/>
          </p:cNvSpPr>
          <p:nvPr>
            <p:ph type="body" idx="1"/>
          </p:nvPr>
        </p:nvSpPr>
        <p:spPr>
          <a:xfrm>
            <a:off x="914400" y="4357688"/>
            <a:ext cx="5029200" cy="4133850"/>
          </a:xfrm>
          <a:noFill/>
          <a:ln/>
        </p:spPr>
        <p:txBody>
          <a:bodyPr lIns="90480" tIns="44446" rIns="90480" bIns="44446"/>
          <a:lstStyle/>
          <a:p>
            <a:pPr defTabSz="761932"/>
            <a:endParaRPr lang="en-US" dirty="0" smtClean="0"/>
          </a:p>
        </p:txBody>
      </p:sp>
      <p:sp>
        <p:nvSpPr>
          <p:cNvPr id="83972" name="Rectangle 3"/>
          <p:cNvSpPr>
            <a:spLocks noGrp="1" noRot="1" noChangeAspect="1" noChangeArrowheads="1" noTextEdit="1"/>
          </p:cNvSpPr>
          <p:nvPr>
            <p:ph type="sldImg"/>
          </p:nvPr>
        </p:nvSpPr>
        <p:spPr>
          <a:xfrm>
            <a:off x="587375" y="798513"/>
            <a:ext cx="5683250" cy="3197225"/>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06C2E1-8147-4D42-B4BB-65A6DA27E5EB}" type="slidenum">
              <a:rPr lang="en-AU"/>
              <a:pPr/>
              <a:t>32</a:t>
            </a:fld>
            <a:endParaRPr lang="en-AU" dirty="0"/>
          </a:p>
        </p:txBody>
      </p:sp>
      <p:sp>
        <p:nvSpPr>
          <p:cNvPr id="84995" name="Rectangle 2"/>
          <p:cNvSpPr>
            <a:spLocks noGrp="1" noChangeArrowheads="1"/>
          </p:cNvSpPr>
          <p:nvPr>
            <p:ph type="body" idx="1"/>
          </p:nvPr>
        </p:nvSpPr>
        <p:spPr>
          <a:xfrm>
            <a:off x="914400" y="4357688"/>
            <a:ext cx="5029200" cy="4133850"/>
          </a:xfrm>
          <a:noFill/>
          <a:ln/>
        </p:spPr>
        <p:txBody>
          <a:bodyPr lIns="90480" tIns="44446" rIns="90480" bIns="44446"/>
          <a:lstStyle/>
          <a:p>
            <a:pPr defTabSz="761932"/>
            <a:endParaRPr lang="en-US" dirty="0" smtClean="0"/>
          </a:p>
        </p:txBody>
      </p:sp>
      <p:sp>
        <p:nvSpPr>
          <p:cNvPr id="84996" name="Rectangle 3"/>
          <p:cNvSpPr>
            <a:spLocks noGrp="1" noRot="1" noChangeAspect="1" noChangeArrowheads="1" noTextEdit="1"/>
          </p:cNvSpPr>
          <p:nvPr>
            <p:ph type="sldImg"/>
          </p:nvPr>
        </p:nvSpPr>
        <p:spPr>
          <a:xfrm>
            <a:off x="587375" y="798513"/>
            <a:ext cx="5683250" cy="3197225"/>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CC0A47E-FEA7-4B49-BA95-0050F3FFDC69}" type="slidenum">
              <a:rPr lang="en-AU"/>
              <a:pPr/>
              <a:t>33</a:t>
            </a:fld>
            <a:endParaRPr lang="en-AU" dirty="0"/>
          </a:p>
        </p:txBody>
      </p:sp>
      <p:sp>
        <p:nvSpPr>
          <p:cNvPr id="86019" name="Rectangle 2"/>
          <p:cNvSpPr>
            <a:spLocks noGrp="1" noChangeArrowheads="1"/>
          </p:cNvSpPr>
          <p:nvPr>
            <p:ph type="body" idx="1"/>
          </p:nvPr>
        </p:nvSpPr>
        <p:spPr>
          <a:xfrm>
            <a:off x="914400" y="4357688"/>
            <a:ext cx="5029200" cy="4133850"/>
          </a:xfrm>
          <a:noFill/>
          <a:ln/>
        </p:spPr>
        <p:txBody>
          <a:bodyPr lIns="90480" tIns="44446" rIns="90480" bIns="44446"/>
          <a:lstStyle/>
          <a:p>
            <a:pPr defTabSz="761932"/>
            <a:endParaRPr lang="en-US" dirty="0" smtClean="0"/>
          </a:p>
        </p:txBody>
      </p:sp>
      <p:sp>
        <p:nvSpPr>
          <p:cNvPr id="86020" name="Rectangle 3"/>
          <p:cNvSpPr>
            <a:spLocks noGrp="1" noRot="1" noChangeAspect="1" noChangeArrowheads="1" noTextEdit="1"/>
          </p:cNvSpPr>
          <p:nvPr>
            <p:ph type="sldImg"/>
          </p:nvPr>
        </p:nvSpPr>
        <p:spPr>
          <a:xfrm>
            <a:off x="587375" y="798513"/>
            <a:ext cx="5683250" cy="3197225"/>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CFC6A0A-4489-4906-B1BB-1971BA4C8211}" type="slidenum">
              <a:rPr lang="en-AU"/>
              <a:pPr/>
              <a:t>34</a:t>
            </a:fld>
            <a:endParaRPr lang="en-AU" dirty="0"/>
          </a:p>
        </p:txBody>
      </p:sp>
      <p:sp>
        <p:nvSpPr>
          <p:cNvPr id="87043" name="Rectangle 2"/>
          <p:cNvSpPr>
            <a:spLocks noGrp="1" noChangeArrowheads="1"/>
          </p:cNvSpPr>
          <p:nvPr>
            <p:ph type="body" idx="1"/>
          </p:nvPr>
        </p:nvSpPr>
        <p:spPr>
          <a:xfrm>
            <a:off x="914400" y="4357688"/>
            <a:ext cx="5029200" cy="4133850"/>
          </a:xfrm>
          <a:noFill/>
          <a:ln/>
        </p:spPr>
        <p:txBody>
          <a:bodyPr lIns="90480" tIns="44446" rIns="90480" bIns="44446"/>
          <a:lstStyle/>
          <a:p>
            <a:pPr defTabSz="761932"/>
            <a:endParaRPr lang="en-US" dirty="0" smtClean="0"/>
          </a:p>
        </p:txBody>
      </p:sp>
      <p:sp>
        <p:nvSpPr>
          <p:cNvPr id="87044" name="Rectangle 3"/>
          <p:cNvSpPr>
            <a:spLocks noGrp="1" noRot="1" noChangeAspect="1" noChangeArrowheads="1" noTextEdit="1"/>
          </p:cNvSpPr>
          <p:nvPr>
            <p:ph type="sldImg"/>
          </p:nvPr>
        </p:nvSpPr>
        <p:spPr>
          <a:xfrm>
            <a:off x="587375" y="798513"/>
            <a:ext cx="5683250" cy="3197225"/>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E166A39-00B7-4262-A31A-F01788A32838}" type="slidenum">
              <a:rPr lang="en-AU"/>
              <a:pPr/>
              <a:t>35</a:t>
            </a:fld>
            <a:endParaRPr lang="en-AU" dirty="0"/>
          </a:p>
        </p:txBody>
      </p:sp>
      <p:sp>
        <p:nvSpPr>
          <p:cNvPr id="88067" name="Rectangle 2"/>
          <p:cNvSpPr>
            <a:spLocks noGrp="1" noChangeArrowheads="1"/>
          </p:cNvSpPr>
          <p:nvPr>
            <p:ph type="body" idx="1"/>
          </p:nvPr>
        </p:nvSpPr>
        <p:spPr>
          <a:xfrm>
            <a:off x="914400" y="4357688"/>
            <a:ext cx="5029200" cy="4133850"/>
          </a:xfrm>
          <a:noFill/>
          <a:ln/>
        </p:spPr>
        <p:txBody>
          <a:bodyPr lIns="90480" tIns="44446" rIns="90480" bIns="44446"/>
          <a:lstStyle/>
          <a:p>
            <a:pPr defTabSz="761932"/>
            <a:endParaRPr lang="en-US" dirty="0" smtClean="0"/>
          </a:p>
        </p:txBody>
      </p:sp>
      <p:sp>
        <p:nvSpPr>
          <p:cNvPr id="88068" name="Rectangle 3"/>
          <p:cNvSpPr>
            <a:spLocks noGrp="1" noRot="1" noChangeAspect="1" noChangeArrowheads="1" noTextEdit="1"/>
          </p:cNvSpPr>
          <p:nvPr>
            <p:ph type="sldImg"/>
          </p:nvPr>
        </p:nvSpPr>
        <p:spPr>
          <a:xfrm>
            <a:off x="587375" y="798513"/>
            <a:ext cx="5683250" cy="3197225"/>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099B78B-E987-40E2-81A1-D9BB90EE9936}" type="slidenum">
              <a:rPr lang="en-AU"/>
              <a:pPr/>
              <a:t>36</a:t>
            </a:fld>
            <a:endParaRPr lang="en-AU" dirty="0"/>
          </a:p>
        </p:txBody>
      </p:sp>
      <p:sp>
        <p:nvSpPr>
          <p:cNvPr id="89091" name="Rectangle 2"/>
          <p:cNvSpPr>
            <a:spLocks noGrp="1" noChangeArrowheads="1"/>
          </p:cNvSpPr>
          <p:nvPr>
            <p:ph type="body" idx="1"/>
          </p:nvPr>
        </p:nvSpPr>
        <p:spPr>
          <a:xfrm>
            <a:off x="914400" y="4357688"/>
            <a:ext cx="5029200" cy="4133850"/>
          </a:xfrm>
          <a:noFill/>
          <a:ln/>
        </p:spPr>
        <p:txBody>
          <a:bodyPr lIns="90480" tIns="44446" rIns="90480" bIns="44446"/>
          <a:lstStyle/>
          <a:p>
            <a:pPr defTabSz="761932"/>
            <a:endParaRPr lang="en-US" dirty="0" smtClean="0"/>
          </a:p>
        </p:txBody>
      </p:sp>
      <p:sp>
        <p:nvSpPr>
          <p:cNvPr id="89092" name="Rectangle 3"/>
          <p:cNvSpPr>
            <a:spLocks noGrp="1" noRot="1" noChangeAspect="1" noChangeArrowheads="1" noTextEdit="1"/>
          </p:cNvSpPr>
          <p:nvPr>
            <p:ph type="sldImg"/>
          </p:nvPr>
        </p:nvSpPr>
        <p:spPr>
          <a:xfrm>
            <a:off x="587375" y="798513"/>
            <a:ext cx="5683250" cy="3197225"/>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51172E5-22AD-4433-83B2-3A4DB58D8E19}" type="slidenum">
              <a:rPr lang="en-AU"/>
              <a:pPr/>
              <a:t>37</a:t>
            </a:fld>
            <a:endParaRPr lang="en-AU" dirty="0"/>
          </a:p>
        </p:txBody>
      </p:sp>
      <p:sp>
        <p:nvSpPr>
          <p:cNvPr id="90115" name="Rectangle 2"/>
          <p:cNvSpPr>
            <a:spLocks noGrp="1" noChangeArrowheads="1"/>
          </p:cNvSpPr>
          <p:nvPr>
            <p:ph type="body" idx="1"/>
          </p:nvPr>
        </p:nvSpPr>
        <p:spPr>
          <a:xfrm>
            <a:off x="914400" y="4357688"/>
            <a:ext cx="5029200" cy="4133850"/>
          </a:xfrm>
          <a:noFill/>
          <a:ln/>
        </p:spPr>
        <p:txBody>
          <a:bodyPr lIns="90480" tIns="44446" rIns="90480" bIns="44446"/>
          <a:lstStyle/>
          <a:p>
            <a:pPr defTabSz="761932"/>
            <a:endParaRPr lang="en-US" dirty="0" smtClean="0"/>
          </a:p>
        </p:txBody>
      </p:sp>
      <p:sp>
        <p:nvSpPr>
          <p:cNvPr id="90116" name="Rectangle 3"/>
          <p:cNvSpPr>
            <a:spLocks noGrp="1" noRot="1" noChangeAspect="1" noChangeArrowheads="1" noTextEdit="1"/>
          </p:cNvSpPr>
          <p:nvPr>
            <p:ph type="sldImg"/>
          </p:nvPr>
        </p:nvSpPr>
        <p:spPr>
          <a:xfrm>
            <a:off x="587375" y="798513"/>
            <a:ext cx="5683250" cy="3197225"/>
          </a:xfrm>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Belconnen Landfill ACT</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40</a:t>
            </a:fld>
            <a:endParaRPr lang="en-US" dirty="0"/>
          </a:p>
        </p:txBody>
      </p:sp>
    </p:spTree>
    <p:extLst>
      <p:ext uri="{BB962C8B-B14F-4D97-AF65-F5344CB8AC3E}">
        <p14:creationId xmlns="" xmlns:p14="http://schemas.microsoft.com/office/powerpoint/2010/main" val="215650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Tokyo </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41</a:t>
            </a:fld>
            <a:endParaRPr lang="en-US" dirty="0"/>
          </a:p>
        </p:txBody>
      </p:sp>
    </p:spTree>
    <p:extLst>
      <p:ext uri="{BB962C8B-B14F-4D97-AF65-F5344CB8AC3E}">
        <p14:creationId xmlns="" xmlns:p14="http://schemas.microsoft.com/office/powerpoint/2010/main" val="2012326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Tokyo</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42</a:t>
            </a:fld>
            <a:endParaRPr lang="en-US" dirty="0"/>
          </a:p>
        </p:txBody>
      </p:sp>
    </p:spTree>
    <p:extLst>
      <p:ext uri="{BB962C8B-B14F-4D97-AF65-F5344CB8AC3E}">
        <p14:creationId xmlns="" xmlns:p14="http://schemas.microsoft.com/office/powerpoint/2010/main" val="92796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Benzene, Toluene,</a:t>
            </a:r>
            <a:r>
              <a:rPr lang="en-AU" baseline="0" dirty="0" smtClean="0"/>
              <a:t> Ethyl </a:t>
            </a:r>
            <a:r>
              <a:rPr lang="en-AU" baseline="0" dirty="0" err="1" smtClean="0"/>
              <a:t>Benzine</a:t>
            </a:r>
            <a:r>
              <a:rPr lang="en-AU" baseline="0" dirty="0" smtClean="0"/>
              <a:t>, Xylene</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12</a:t>
            </a:fld>
            <a:endParaRPr lang="en-US" dirty="0"/>
          </a:p>
        </p:txBody>
      </p:sp>
    </p:spTree>
    <p:extLst>
      <p:ext uri="{BB962C8B-B14F-4D97-AF65-F5344CB8AC3E}">
        <p14:creationId xmlns="" xmlns:p14="http://schemas.microsoft.com/office/powerpoint/2010/main" val="3830423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Kazakhstan</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43</a:t>
            </a:fld>
            <a:endParaRPr lang="en-US" dirty="0"/>
          </a:p>
        </p:txBody>
      </p:sp>
    </p:spTree>
    <p:extLst>
      <p:ext uri="{BB962C8B-B14F-4D97-AF65-F5344CB8AC3E}">
        <p14:creationId xmlns="" xmlns:p14="http://schemas.microsoft.com/office/powerpoint/2010/main" val="17770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Vietnam </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44</a:t>
            </a:fld>
            <a:endParaRPr lang="en-US" dirty="0"/>
          </a:p>
        </p:txBody>
      </p:sp>
    </p:spTree>
    <p:extLst>
      <p:ext uri="{BB962C8B-B14F-4D97-AF65-F5344CB8AC3E}">
        <p14:creationId xmlns="" xmlns:p14="http://schemas.microsoft.com/office/powerpoint/2010/main" val="1018424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Cape Town S. Africa</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45</a:t>
            </a:fld>
            <a:endParaRPr lang="en-US" dirty="0"/>
          </a:p>
        </p:txBody>
      </p:sp>
    </p:spTree>
    <p:extLst>
      <p:ext uri="{BB962C8B-B14F-4D97-AF65-F5344CB8AC3E}">
        <p14:creationId xmlns="" xmlns:p14="http://schemas.microsoft.com/office/powerpoint/2010/main" val="2104294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 Africa</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46</a:t>
            </a:fld>
            <a:endParaRPr lang="en-US" dirty="0"/>
          </a:p>
        </p:txBody>
      </p:sp>
    </p:spTree>
    <p:extLst>
      <p:ext uri="{BB962C8B-B14F-4D97-AF65-F5344CB8AC3E}">
        <p14:creationId xmlns="" xmlns:p14="http://schemas.microsoft.com/office/powerpoint/2010/main" val="348955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 Africa</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47</a:t>
            </a:fld>
            <a:endParaRPr lang="en-US" dirty="0"/>
          </a:p>
        </p:txBody>
      </p:sp>
    </p:spTree>
    <p:extLst>
      <p:ext uri="{BB962C8B-B14F-4D97-AF65-F5344CB8AC3E}">
        <p14:creationId xmlns="" xmlns:p14="http://schemas.microsoft.com/office/powerpoint/2010/main" val="145978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Produced from incomplete combustion</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13</a:t>
            </a:fld>
            <a:endParaRPr lang="en-US" dirty="0"/>
          </a:p>
        </p:txBody>
      </p:sp>
    </p:spTree>
    <p:extLst>
      <p:ext uri="{BB962C8B-B14F-4D97-AF65-F5344CB8AC3E}">
        <p14:creationId xmlns="" xmlns:p14="http://schemas.microsoft.com/office/powerpoint/2010/main" val="138828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Pt 4 Diversity in bug population helps</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14</a:t>
            </a:fld>
            <a:endParaRPr lang="en-US" dirty="0"/>
          </a:p>
        </p:txBody>
      </p:sp>
    </p:spTree>
    <p:extLst>
      <p:ext uri="{BB962C8B-B14F-4D97-AF65-F5344CB8AC3E}">
        <p14:creationId xmlns="" xmlns:p14="http://schemas.microsoft.com/office/powerpoint/2010/main" val="185145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4278C5-FA1B-47A5-B583-5FED342E50C9}" type="slidenum">
              <a:rPr lang="en-AU" altLang="en-US"/>
              <a:pPr/>
              <a:t>23</a:t>
            </a:fld>
            <a:endParaRPr lang="en-AU" altLang="en-US" dirty="0"/>
          </a:p>
        </p:txBody>
      </p:sp>
      <p:sp>
        <p:nvSpPr>
          <p:cNvPr id="467970" name="Rectangle 2"/>
          <p:cNvSpPr>
            <a:spLocks noGrp="1" noChangeArrowheads="1"/>
          </p:cNvSpPr>
          <p:nvPr>
            <p:ph type="body" idx="1"/>
          </p:nvPr>
        </p:nvSpPr>
        <p:spPr>
          <a:xfrm>
            <a:off x="914400" y="4357688"/>
            <a:ext cx="5029200" cy="4133850"/>
          </a:xfrm>
          <a:ln/>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pPr defTabSz="762000"/>
            <a:endParaRPr lang="en-US" altLang="en-US" dirty="0"/>
          </a:p>
        </p:txBody>
      </p:sp>
      <p:sp>
        <p:nvSpPr>
          <p:cNvPr id="467971" name="Rectangle 3"/>
          <p:cNvSpPr>
            <a:spLocks noGrp="1" noRot="1" noChangeAspect="1" noChangeArrowheads="1" noTextEdit="1"/>
          </p:cNvSpPr>
          <p:nvPr>
            <p:ph type="sldImg"/>
          </p:nvPr>
        </p:nvSpPr>
        <p:spPr>
          <a:xfrm>
            <a:off x="587375" y="798513"/>
            <a:ext cx="5683250" cy="3197225"/>
          </a:xfrm>
          <a:ln w="12700" cap="flat">
            <a:solidFill>
              <a:schemeClr val="tx1"/>
            </a:solidFill>
          </a:ln>
          <a:extLst>
            <a:ext uri="{909E8E84-426E-40DD-AFC4-6F175D3DCCD1}">
              <a14:hiddenFill xmlns="" xmlns:a14="http://schemas.microsoft.com/office/drawing/2010/main">
                <a:no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F03A7-51F0-4242-BD04-D57A6F55F104}" type="slidenum">
              <a:rPr lang="en-AU" altLang="en-US"/>
              <a:pPr/>
              <a:t>24</a:t>
            </a:fld>
            <a:endParaRPr lang="en-AU" altLang="en-US" dirty="0"/>
          </a:p>
        </p:txBody>
      </p:sp>
      <p:sp>
        <p:nvSpPr>
          <p:cNvPr id="462850" name="Rectangle 2"/>
          <p:cNvSpPr>
            <a:spLocks noGrp="1" noChangeArrowheads="1"/>
          </p:cNvSpPr>
          <p:nvPr>
            <p:ph type="body" idx="1"/>
          </p:nvPr>
        </p:nvSpPr>
        <p:spPr>
          <a:xfrm>
            <a:off x="914400" y="4357688"/>
            <a:ext cx="5029200" cy="4133850"/>
          </a:xfrm>
          <a:ln/>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pPr defTabSz="762000"/>
            <a:endParaRPr lang="en-US" altLang="en-US" dirty="0"/>
          </a:p>
        </p:txBody>
      </p:sp>
      <p:sp>
        <p:nvSpPr>
          <p:cNvPr id="462851" name="Rectangle 3"/>
          <p:cNvSpPr>
            <a:spLocks noGrp="1" noRot="1" noChangeAspect="1" noChangeArrowheads="1" noTextEdit="1"/>
          </p:cNvSpPr>
          <p:nvPr>
            <p:ph type="sldImg"/>
          </p:nvPr>
        </p:nvSpPr>
        <p:spPr>
          <a:xfrm>
            <a:off x="587375" y="798513"/>
            <a:ext cx="5683250" cy="3197225"/>
          </a:xfrm>
          <a:ln w="12700" cap="flat">
            <a:solidFill>
              <a:schemeClr val="tx1"/>
            </a:solidFill>
          </a:ln>
          <a:extLst>
            <a:ext uri="{909E8E84-426E-40DD-AFC4-6F175D3DCCD1}">
              <a14:hiddenFill xmlns="" xmlns:a14="http://schemas.microsoft.com/office/drawing/2010/main">
                <a:no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31663-8C49-4F81-99FA-197C1796F697}" type="slidenum">
              <a:rPr lang="en-AU" altLang="en-US"/>
              <a:pPr/>
              <a:t>25</a:t>
            </a:fld>
            <a:endParaRPr lang="en-AU" altLang="en-US" dirty="0"/>
          </a:p>
        </p:txBody>
      </p:sp>
      <p:sp>
        <p:nvSpPr>
          <p:cNvPr id="472066" name="Rectangle 2"/>
          <p:cNvSpPr>
            <a:spLocks noGrp="1" noChangeArrowheads="1"/>
          </p:cNvSpPr>
          <p:nvPr>
            <p:ph type="body" idx="1"/>
          </p:nvPr>
        </p:nvSpPr>
        <p:spPr>
          <a:xfrm>
            <a:off x="914400" y="4357688"/>
            <a:ext cx="5029200" cy="4133850"/>
          </a:xfrm>
          <a:ln/>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pPr defTabSz="762000"/>
            <a:endParaRPr lang="en-US" altLang="en-US" dirty="0"/>
          </a:p>
        </p:txBody>
      </p:sp>
      <p:sp>
        <p:nvSpPr>
          <p:cNvPr id="472067" name="Rectangle 3"/>
          <p:cNvSpPr>
            <a:spLocks noGrp="1" noRot="1" noChangeAspect="1" noChangeArrowheads="1" noTextEdit="1"/>
          </p:cNvSpPr>
          <p:nvPr>
            <p:ph type="sldImg"/>
          </p:nvPr>
        </p:nvSpPr>
        <p:spPr>
          <a:xfrm>
            <a:off x="587375" y="798513"/>
            <a:ext cx="5683250" cy="3197225"/>
          </a:xfrm>
          <a:ln w="12700" cap="flat">
            <a:solidFill>
              <a:schemeClr val="tx1"/>
            </a:solidFill>
          </a:ln>
          <a:extLst>
            <a:ext uri="{909E8E84-426E-40DD-AFC4-6F175D3DCCD1}">
              <a14:hiddenFill xmlns="" xmlns:a14="http://schemas.microsoft.com/office/drawing/2010/main">
                <a:noFill/>
              </a14:hiddenFill>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7984F-C895-4CA8-A9B8-416D51CE888C}" type="slidenum">
              <a:rPr lang="en-AU" altLang="en-US"/>
              <a:pPr/>
              <a:t>26</a:t>
            </a:fld>
            <a:endParaRPr lang="en-AU" altLang="en-US" dirty="0"/>
          </a:p>
        </p:txBody>
      </p:sp>
      <p:sp>
        <p:nvSpPr>
          <p:cNvPr id="474114" name="Rectangle 2"/>
          <p:cNvSpPr>
            <a:spLocks noGrp="1" noChangeArrowheads="1"/>
          </p:cNvSpPr>
          <p:nvPr>
            <p:ph type="body" idx="1"/>
          </p:nvPr>
        </p:nvSpPr>
        <p:spPr>
          <a:xfrm>
            <a:off x="914400" y="4357688"/>
            <a:ext cx="5029200" cy="4133850"/>
          </a:xfrm>
          <a:ln/>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pPr defTabSz="762000"/>
            <a:endParaRPr lang="en-US" altLang="en-US" dirty="0"/>
          </a:p>
        </p:txBody>
      </p:sp>
      <p:sp>
        <p:nvSpPr>
          <p:cNvPr id="474115" name="Rectangle 3"/>
          <p:cNvSpPr>
            <a:spLocks noGrp="1" noRot="1" noChangeAspect="1" noChangeArrowheads="1" noTextEdit="1"/>
          </p:cNvSpPr>
          <p:nvPr>
            <p:ph type="sldImg"/>
          </p:nvPr>
        </p:nvSpPr>
        <p:spPr>
          <a:xfrm>
            <a:off x="587375" y="798513"/>
            <a:ext cx="5683250" cy="3197225"/>
          </a:xfrm>
          <a:ln w="12700" cap="flat">
            <a:solidFill>
              <a:schemeClr val="tx1"/>
            </a:solidFill>
          </a:ln>
          <a:extLst>
            <a:ext uri="{909E8E84-426E-40DD-AFC4-6F175D3DCCD1}">
              <a14:hiddenFill xmlns="" xmlns:a14="http://schemas.microsoft.com/office/drawing/2010/main">
                <a:noFill/>
              </a14:hiddenFill>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Rice</a:t>
            </a:r>
            <a:r>
              <a:rPr lang="en-AU" baseline="0" dirty="0" smtClean="0"/>
              <a:t> Husks in Vietnam</a:t>
            </a:r>
            <a:endParaRPr lang="en-AU" dirty="0"/>
          </a:p>
        </p:txBody>
      </p:sp>
      <p:sp>
        <p:nvSpPr>
          <p:cNvPr id="4" name="Slide Number Placeholder 3"/>
          <p:cNvSpPr>
            <a:spLocks noGrp="1"/>
          </p:cNvSpPr>
          <p:nvPr>
            <p:ph type="sldNum" sz="quarter" idx="10"/>
          </p:nvPr>
        </p:nvSpPr>
        <p:spPr/>
        <p:txBody>
          <a:bodyPr/>
          <a:lstStyle/>
          <a:p>
            <a:fld id="{EEA033CE-42BD-48B0-899B-D9D2A3E08DBF}" type="slidenum">
              <a:rPr lang="en-US" smtClean="0"/>
              <a:pPr/>
              <a:t>29</a:t>
            </a:fld>
            <a:endParaRPr lang="en-US" dirty="0"/>
          </a:p>
        </p:txBody>
      </p:sp>
    </p:spTree>
    <p:extLst>
      <p:ext uri="{BB962C8B-B14F-4D97-AF65-F5344CB8AC3E}">
        <p14:creationId xmlns="" xmlns:p14="http://schemas.microsoft.com/office/powerpoint/2010/main" val="301112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838E8510-4596-4F32-A008-46B82878EACB}" type="datetime1">
              <a:rPr lang="en-US" smtClean="0"/>
              <a:pPr/>
              <a:t>1/28/2014</a:t>
            </a:fld>
            <a:endParaRPr lang="en-US" dirty="0"/>
          </a:p>
        </p:txBody>
      </p:sp>
      <p:sp>
        <p:nvSpPr>
          <p:cNvPr id="19" name="Footer Placeholder 18"/>
          <p:cNvSpPr>
            <a:spLocks noGrp="1"/>
          </p:cNvSpPr>
          <p:nvPr>
            <p:ph type="ftr" sz="quarter" idx="11"/>
          </p:nvPr>
        </p:nvSpPr>
        <p:spPr/>
        <p:txBody>
          <a:bodyPr/>
          <a:lstStyle/>
          <a:p>
            <a:r>
              <a:rPr lang="en-US" dirty="0" smtClean="0"/>
              <a:t>©2012 Enretech Australasia Pty Ltd</a:t>
            </a:r>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pPr/>
              <a:t>‹#›</a:t>
            </a:fld>
            <a:endParaRPr lang="en-US" dirty="0"/>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tx2">
                      <a:lumMod val="90000"/>
                    </a:schemeClr>
                  </a:solidFill>
                  <a:prstDash val="solid"/>
                </a:ln>
                <a:solidFill>
                  <a:schemeClr val="tx2"/>
                </a:solidFill>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
        <p:nvSpPr>
          <p:cNvPr id="12" name="Freeform 11"/>
          <p:cNvSpPr>
            <a:spLocks/>
          </p:cNvSpPr>
          <p:nvPr userDrawn="1"/>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2">
              <a:lumMod val="75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dirty="0"/>
          </a:p>
        </p:txBody>
      </p:sp>
      <p:sp>
        <p:nvSpPr>
          <p:cNvPr id="13" name="Freeform 12"/>
          <p:cNvSpPr>
            <a:spLocks/>
          </p:cNvSpPr>
          <p:nvPr userDrawn="1"/>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2">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dirty="0"/>
          </a:p>
        </p:txBody>
      </p:sp>
    </p:spTree>
    <p:extLst>
      <p:ext uri="{BB962C8B-B14F-4D97-AF65-F5344CB8AC3E}">
        <p14:creationId xmlns="" xmlns:p14="http://schemas.microsoft.com/office/powerpoint/2010/main" val="30071744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46D375-850B-420F-A0A7-8391051EEA20}" type="datetime1">
              <a:rPr lang="en-US" smtClean="0"/>
              <a:pPr/>
              <a:t>1/28/2014</a:t>
            </a:fld>
            <a:endParaRPr lang="en-US" dirty="0"/>
          </a:p>
        </p:txBody>
      </p:sp>
      <p:sp>
        <p:nvSpPr>
          <p:cNvPr id="5" name="Footer Placeholder 4"/>
          <p:cNvSpPr>
            <a:spLocks noGrp="1"/>
          </p:cNvSpPr>
          <p:nvPr>
            <p:ph type="ftr" sz="quarter" idx="11"/>
          </p:nvPr>
        </p:nvSpPr>
        <p:spPr/>
        <p:txBody>
          <a:bodyPr/>
          <a:lstStyle/>
          <a:p>
            <a:r>
              <a:rPr lang="en-US" dirty="0" smtClean="0"/>
              <a:t>©2012 Enretech Australasia Pty Ltd</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31491819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14C33A-7016-45FD-936D-B39734D6A825}" type="datetime1">
              <a:rPr lang="en-US" smtClean="0"/>
              <a:pPr/>
              <a:t>1/28/2014</a:t>
            </a:fld>
            <a:endParaRPr lang="en-US" dirty="0"/>
          </a:p>
        </p:txBody>
      </p:sp>
      <p:sp>
        <p:nvSpPr>
          <p:cNvPr id="5" name="Footer Placeholder 4"/>
          <p:cNvSpPr>
            <a:spLocks noGrp="1"/>
          </p:cNvSpPr>
          <p:nvPr>
            <p:ph type="ftr" sz="quarter" idx="11"/>
          </p:nvPr>
        </p:nvSpPr>
        <p:spPr/>
        <p:txBody>
          <a:bodyPr/>
          <a:lstStyle/>
          <a:p>
            <a:r>
              <a:rPr lang="en-US" dirty="0" smtClean="0"/>
              <a:t>©2012 Enretech Australasia Pty Ltd</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40507786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59200" y="609600"/>
            <a:ext cx="81280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3759200" y="1981200"/>
            <a:ext cx="396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7924800" y="1981200"/>
            <a:ext cx="396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7924800" y="4114800"/>
            <a:ext cx="396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0"/>
          </p:nvPr>
        </p:nvSpPr>
        <p:spPr>
          <a:xfrm>
            <a:off x="9347200" y="6248400"/>
            <a:ext cx="2540000" cy="457200"/>
          </a:xfrm>
        </p:spPr>
        <p:txBody>
          <a:bodyPr/>
          <a:lstStyle>
            <a:lvl1pPr>
              <a:defRPr/>
            </a:lvl1pPr>
          </a:lstStyle>
          <a:p>
            <a:fld id="{4B0CC9FF-F14E-434D-9C97-6A7181BE240A}" type="slidenum">
              <a:rPr lang="en-AU" altLang="en-US"/>
              <a:pPr/>
              <a:t>‹#›</a:t>
            </a:fld>
            <a:endParaRPr lang="en-AU" altLang="en-US" dirty="0"/>
          </a:p>
        </p:txBody>
      </p:sp>
      <p:sp>
        <p:nvSpPr>
          <p:cNvPr id="7" name="Footer Placeholder 6"/>
          <p:cNvSpPr>
            <a:spLocks noGrp="1"/>
          </p:cNvSpPr>
          <p:nvPr>
            <p:ph type="ftr" sz="quarter" idx="11"/>
          </p:nvPr>
        </p:nvSpPr>
        <p:spPr>
          <a:xfrm>
            <a:off x="0" y="6524626"/>
            <a:ext cx="3860800" cy="333375"/>
          </a:xfrm>
        </p:spPr>
        <p:txBody>
          <a:bodyPr/>
          <a:lstStyle>
            <a:lvl1pPr>
              <a:defRPr/>
            </a:lvl1pPr>
          </a:lstStyle>
          <a:p>
            <a:r>
              <a:rPr lang="en-AU" altLang="en-US" dirty="0"/>
              <a:t>(c) Enretech Australasia P/L 2009</a:t>
            </a:r>
          </a:p>
        </p:txBody>
      </p:sp>
    </p:spTree>
    <p:extLst>
      <p:ext uri="{BB962C8B-B14F-4D97-AF65-F5344CB8AC3E}">
        <p14:creationId xmlns="" xmlns:p14="http://schemas.microsoft.com/office/powerpoint/2010/main" val="11907841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71397B-BA46-4CA8-A8BC-8733A6BC5299}" type="datetime1">
              <a:rPr lang="en-US" smtClean="0"/>
              <a:pPr/>
              <a:t>1/28/2014</a:t>
            </a:fld>
            <a:endParaRPr lang="en-US" dirty="0"/>
          </a:p>
        </p:txBody>
      </p:sp>
      <p:sp>
        <p:nvSpPr>
          <p:cNvPr id="5" name="Footer Placeholder 4"/>
          <p:cNvSpPr>
            <a:spLocks noGrp="1"/>
          </p:cNvSpPr>
          <p:nvPr>
            <p:ph type="ftr" sz="quarter" idx="11"/>
          </p:nvPr>
        </p:nvSpPr>
        <p:spPr/>
        <p:txBody>
          <a:bodyPr/>
          <a:lstStyle/>
          <a:p>
            <a:r>
              <a:rPr lang="en-US" dirty="0" smtClean="0"/>
              <a:t>©2012 Enretech Australasia Pty Ltd</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40422302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E88D6F-BE96-4B3E-8445-6002D0299B05}" type="datetime1">
              <a:rPr lang="en-US" smtClean="0"/>
              <a:pPr/>
              <a:t>1/28/2014</a:t>
            </a:fld>
            <a:endParaRPr lang="en-US" dirty="0"/>
          </a:p>
        </p:txBody>
      </p:sp>
      <p:sp>
        <p:nvSpPr>
          <p:cNvPr id="5" name="Footer Placeholder 4"/>
          <p:cNvSpPr>
            <a:spLocks noGrp="1"/>
          </p:cNvSpPr>
          <p:nvPr>
            <p:ph type="ftr" sz="quarter" idx="11"/>
          </p:nvPr>
        </p:nvSpPr>
        <p:spPr/>
        <p:txBody>
          <a:bodyPr/>
          <a:lstStyle/>
          <a:p>
            <a:r>
              <a:rPr lang="en-US" dirty="0" smtClean="0"/>
              <a:t>©2012 Enretech Australasia Pty Ltd</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tx2">
                      <a:lumMod val="90000"/>
                    </a:schemeClr>
                  </a:solidFill>
                  <a:prstDash val="solid"/>
                </a:ln>
                <a:solidFill>
                  <a:schemeClr val="tx2"/>
                </a:soli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dirty="0"/>
          </a:p>
        </p:txBody>
      </p:sp>
    </p:spTree>
    <p:extLst>
      <p:ext uri="{BB962C8B-B14F-4D97-AF65-F5344CB8AC3E}">
        <p14:creationId xmlns="" xmlns:p14="http://schemas.microsoft.com/office/powerpoint/2010/main" val="10860039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BC37B8C-9EF4-42DE-824D-7A78BAD63AEB}" type="datetime1">
              <a:rPr lang="en-US" smtClean="0"/>
              <a:pPr/>
              <a:t>1/28/2014</a:t>
            </a:fld>
            <a:endParaRPr lang="en-US" dirty="0"/>
          </a:p>
        </p:txBody>
      </p:sp>
      <p:sp>
        <p:nvSpPr>
          <p:cNvPr id="6" name="Footer Placeholder 5"/>
          <p:cNvSpPr>
            <a:spLocks noGrp="1"/>
          </p:cNvSpPr>
          <p:nvPr>
            <p:ph type="ftr" sz="quarter" idx="11"/>
          </p:nvPr>
        </p:nvSpPr>
        <p:spPr/>
        <p:txBody>
          <a:bodyPr/>
          <a:lstStyle/>
          <a:p>
            <a:r>
              <a:rPr lang="en-US" dirty="0" smtClean="0"/>
              <a:t>©2012 Enretech Australasia Pty Ltd</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274638"/>
            <a:ext cx="9956800" cy="1143000"/>
          </a:xfrm>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27415872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4D44D0F-FFE8-4B7C-8087-0B157091F256}" type="datetime1">
              <a:rPr lang="en-US" smtClean="0"/>
              <a:pPr/>
              <a:t>1/28/2014</a:t>
            </a:fld>
            <a:endParaRPr lang="en-US" dirty="0"/>
          </a:p>
        </p:txBody>
      </p:sp>
      <p:sp>
        <p:nvSpPr>
          <p:cNvPr id="8" name="Footer Placeholder 7"/>
          <p:cNvSpPr>
            <a:spLocks noGrp="1"/>
          </p:cNvSpPr>
          <p:nvPr>
            <p:ph type="ftr" sz="quarter" idx="11"/>
          </p:nvPr>
        </p:nvSpPr>
        <p:spPr/>
        <p:txBody>
          <a:bodyPr/>
          <a:lstStyle/>
          <a:p>
            <a:r>
              <a:rPr lang="en-US" dirty="0" smtClean="0"/>
              <a:t>©2012 Enretech Australasia Pty Ltd</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dirty="0"/>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2792418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0FF5D1A-80CB-4E34-A21F-C1ABFE2C3673}" type="datetime1">
              <a:rPr lang="en-US" smtClean="0"/>
              <a:pPr/>
              <a:t>1/28/2014</a:t>
            </a:fld>
            <a:endParaRPr lang="en-US" dirty="0"/>
          </a:p>
        </p:txBody>
      </p:sp>
      <p:sp>
        <p:nvSpPr>
          <p:cNvPr id="8" name="Slide Number Placeholder 7"/>
          <p:cNvSpPr>
            <a:spLocks noGrp="1"/>
          </p:cNvSpPr>
          <p:nvPr>
            <p:ph type="sldNum" sz="quarter" idx="11"/>
          </p:nvPr>
        </p:nvSpPr>
        <p:spPr/>
        <p:txBody>
          <a:bodyPr/>
          <a:lstStyle/>
          <a:p>
            <a:fld id="{401CF334-2D5C-4859-84A6-CA7E6E43FAEB}"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©2012 Enretech Australasia Pty Ltd</a:t>
            </a:r>
            <a:endParaRPr lang="en-US" dirty="0"/>
          </a:p>
        </p:txBody>
      </p:sp>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6541687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D81DC-06ED-4DDA-8A71-4A1581157612}" type="datetime1">
              <a:rPr lang="en-US" smtClean="0"/>
              <a:pPr/>
              <a:t>1/28/2014</a:t>
            </a:fld>
            <a:endParaRPr lang="en-US" dirty="0"/>
          </a:p>
        </p:txBody>
      </p:sp>
      <p:sp>
        <p:nvSpPr>
          <p:cNvPr id="3" name="Footer Placeholder 2"/>
          <p:cNvSpPr>
            <a:spLocks noGrp="1"/>
          </p:cNvSpPr>
          <p:nvPr>
            <p:ph type="ftr" sz="quarter" idx="11"/>
          </p:nvPr>
        </p:nvSpPr>
        <p:spPr/>
        <p:txBody>
          <a:bodyPr/>
          <a:lstStyle/>
          <a:p>
            <a:r>
              <a:rPr lang="en-US" dirty="0" smtClean="0"/>
              <a:t>©2012 Enretech Australasia Pty Ltd</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16135046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BF0AB0-B468-4D1F-920D-0366F5EC0BE3}" type="datetime1">
              <a:rPr lang="en-US" smtClean="0"/>
              <a:pPr/>
              <a:t>1/28/2014</a:t>
            </a:fld>
            <a:endParaRPr lang="en-US" dirty="0"/>
          </a:p>
        </p:txBody>
      </p:sp>
      <p:sp>
        <p:nvSpPr>
          <p:cNvPr id="6" name="Footer Placeholder 5"/>
          <p:cNvSpPr>
            <a:spLocks noGrp="1"/>
          </p:cNvSpPr>
          <p:nvPr>
            <p:ph type="ftr" sz="quarter" idx="11"/>
          </p:nvPr>
        </p:nvSpPr>
        <p:spPr/>
        <p:txBody>
          <a:bodyPr/>
          <a:lstStyle/>
          <a:p>
            <a:r>
              <a:rPr lang="en-US" dirty="0" smtClean="0"/>
              <a:t>©2012 Enretech Australasia Pty Ltd</a:t>
            </a:r>
            <a:endParaRPr lang="en-US" dirty="0"/>
          </a:p>
        </p:txBody>
      </p:sp>
      <p:sp>
        <p:nvSpPr>
          <p:cNvPr id="7" name="Slide Number Placeholder 6"/>
          <p:cNvSpPr>
            <a:spLocks noGrp="1"/>
          </p:cNvSpPr>
          <p:nvPr>
            <p:ph type="sldNum" sz="quarter" idx="12"/>
          </p:nvPr>
        </p:nvSpPr>
        <p:spPr>
          <a:xfrm>
            <a:off x="10875264" y="6422065"/>
            <a:ext cx="1016000" cy="365125"/>
          </a:xfrm>
        </p:spPr>
        <p:txBody>
          <a:bodyPr/>
          <a:lstStyle/>
          <a:p>
            <a:fld id="{401CF334-2D5C-4859-84A6-CA7E6E43FAEB}" type="slidenum">
              <a:rPr lang="en-US" smtClean="0"/>
              <a:pPr/>
              <a:t>‹#›</a:t>
            </a:fld>
            <a:endParaRPr lang="en-US" dirty="0"/>
          </a:p>
        </p:txBody>
      </p:sp>
      <p:sp>
        <p:nvSpPr>
          <p:cNvPr id="3" name="Text Placeholder 2"/>
          <p:cNvSpPr>
            <a:spLocks noGrp="1"/>
          </p:cNvSpPr>
          <p:nvPr>
            <p:ph type="body" idx="2"/>
          </p:nvPr>
        </p:nvSpPr>
        <p:spPr>
          <a:xfrm>
            <a:off x="609599" y="214424"/>
            <a:ext cx="9448801"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1185528"/>
            <a:ext cx="94488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748839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a:xfrm>
            <a:off x="609600" y="6422065"/>
            <a:ext cx="2844800" cy="365125"/>
          </a:xfrm>
        </p:spPr>
        <p:txBody>
          <a:bodyPr/>
          <a:lstStyle/>
          <a:p>
            <a:fld id="{2344A1DF-B9BC-47F1-BCA2-87B4D799F00B}" type="datetime1">
              <a:rPr lang="en-US" smtClean="0"/>
              <a:pPr/>
              <a:t>1/28/2014</a:t>
            </a:fld>
            <a:endParaRPr lang="en-US" dirty="0"/>
          </a:p>
        </p:txBody>
      </p:sp>
      <p:sp>
        <p:nvSpPr>
          <p:cNvPr id="6" name="Footer Placeholder 5"/>
          <p:cNvSpPr>
            <a:spLocks noGrp="1"/>
          </p:cNvSpPr>
          <p:nvPr>
            <p:ph type="ftr" sz="quarter" idx="11"/>
          </p:nvPr>
        </p:nvSpPr>
        <p:spPr/>
        <p:txBody>
          <a:bodyPr/>
          <a:lstStyle/>
          <a:p>
            <a:r>
              <a:rPr lang="en-US" dirty="0" smtClean="0"/>
              <a:t>©2012 Enretech Australasia Pty Ltd</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1631103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3">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2">
              <a:lumMod val="75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dirty="0"/>
          </a:p>
        </p:txBody>
      </p:sp>
      <p:sp>
        <p:nvSpPr>
          <p:cNvPr id="10" name="Date Placeholder 9"/>
          <p:cNvSpPr>
            <a:spLocks noGrp="1"/>
          </p:cNvSpPr>
          <p:nvPr>
            <p:ph type="dt" sz="half" idx="2"/>
          </p:nvPr>
        </p:nvSpPr>
        <p:spPr bwMode="invGray">
          <a:xfrm>
            <a:off x="609600" y="6422065"/>
            <a:ext cx="2844800" cy="365125"/>
          </a:xfrm>
          <a:prstGeom prst="rect">
            <a:avLst/>
          </a:prstGeom>
        </p:spPr>
        <p:txBody>
          <a:bodyPr vert="horz" bIns="0" anchor="b"/>
          <a:lstStyle>
            <a:lvl1pPr algn="l" eaLnBrk="1" latinLnBrk="0" hangingPunct="1">
              <a:defRPr kumimoji="0" sz="1000">
                <a:solidFill>
                  <a:schemeClr val="tx2"/>
                </a:solidFill>
              </a:defRPr>
            </a:lvl1pPr>
          </a:lstStyle>
          <a:p>
            <a:fld id="{2B000EFA-21B9-45DD-ABF5-3A39A6FDC6CC}" type="datetime1">
              <a:rPr lang="en-US" smtClean="0"/>
              <a:pPr/>
              <a:t>1/28/2014</a:t>
            </a:fld>
            <a:endParaRPr lang="en-US" dirty="0"/>
          </a:p>
        </p:txBody>
      </p:sp>
      <p:sp>
        <p:nvSpPr>
          <p:cNvPr id="22" name="Footer Placeholder 21"/>
          <p:cNvSpPr>
            <a:spLocks noGrp="1"/>
          </p:cNvSpPr>
          <p:nvPr>
            <p:ph type="ftr" sz="quarter" idx="3"/>
          </p:nvPr>
        </p:nvSpPr>
        <p:spPr bwMode="invGray">
          <a:xfrm>
            <a:off x="4165600" y="6422065"/>
            <a:ext cx="3860800" cy="365125"/>
          </a:xfrm>
          <a:prstGeom prst="rect">
            <a:avLst/>
          </a:prstGeom>
        </p:spPr>
        <p:txBody>
          <a:bodyPr vert="horz" lIns="0" rIns="0" bIns="0" anchor="b"/>
          <a:lstStyle>
            <a:lvl1pPr algn="ctr" eaLnBrk="1" latinLnBrk="0" hangingPunct="1">
              <a:defRPr kumimoji="0" sz="1000">
                <a:solidFill>
                  <a:schemeClr val="tx2"/>
                </a:solidFill>
              </a:defRPr>
            </a:lvl1pPr>
          </a:lstStyle>
          <a:p>
            <a:r>
              <a:rPr lang="en-US" dirty="0" smtClean="0"/>
              <a:t>©2012 Enretech Australasia Pty Ltd</a:t>
            </a:r>
            <a:endParaRPr lang="en-US" dirty="0"/>
          </a:p>
        </p:txBody>
      </p:sp>
      <p:sp>
        <p:nvSpPr>
          <p:cNvPr id="18" name="Slide Number Placeholder 17"/>
          <p:cNvSpPr>
            <a:spLocks noGrp="1"/>
          </p:cNvSpPr>
          <p:nvPr>
            <p:ph type="sldNum" sz="quarter" idx="4"/>
          </p:nvPr>
        </p:nvSpPr>
        <p:spPr bwMode="invGray">
          <a:xfrm>
            <a:off x="10871200" y="6422065"/>
            <a:ext cx="1016000" cy="365125"/>
          </a:xfrm>
          <a:prstGeom prst="rect">
            <a:avLst/>
          </a:prstGeom>
        </p:spPr>
        <p:txBody>
          <a:bodyPr vert="horz" lIns="0" tIns="0" rIns="0" bIns="0" anchor="b"/>
          <a:lstStyle>
            <a:lvl1pPr algn="r" eaLnBrk="1" latinLnBrk="0" hangingPunct="1">
              <a:defRPr kumimoji="0" sz="1000">
                <a:solidFill>
                  <a:schemeClr val="tx2"/>
                </a:solidFill>
              </a:defRPr>
            </a:lvl1pPr>
          </a:lstStyle>
          <a:p>
            <a:fld id="{401CF334-2D5C-4859-84A6-CA7E6E43FAEB}" type="slidenum">
              <a:rPr lang="en-US" smtClean="0"/>
              <a:pPr/>
              <a:t>‹#›</a:t>
            </a:fld>
            <a:endParaRPr lang="en-US" dirty="0"/>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2">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dirty="0"/>
          </a:p>
        </p:txBody>
      </p:sp>
    </p:spTree>
    <p:extLst>
      <p:ext uri="{BB962C8B-B14F-4D97-AF65-F5344CB8AC3E}">
        <p14:creationId xmlns="" xmlns:p14="http://schemas.microsoft.com/office/powerpoint/2010/main" val="3440511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1</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9" name="Rectangle 2"/>
          <p:cNvSpPr txBox="1">
            <a:spLocks noChangeArrowheads="1"/>
          </p:cNvSpPr>
          <p:nvPr/>
        </p:nvSpPr>
        <p:spPr>
          <a:xfrm>
            <a:off x="1313407" y="574629"/>
            <a:ext cx="6324600" cy="2971800"/>
          </a:xfrm>
          <a:prstGeom prst="rect">
            <a:avLst/>
          </a:prstGeom>
          <a:gradFill>
            <a:gsLst>
              <a:gs pos="0">
                <a:schemeClr val="bg2">
                  <a:tint val="78000"/>
                  <a:satMod val="220000"/>
                </a:schemeClr>
              </a:gs>
              <a:gs pos="100000">
                <a:schemeClr val="bg2">
                  <a:shade val="35000"/>
                  <a:satMod val="155000"/>
                </a:schemeClr>
              </a:gs>
            </a:gsLst>
            <a:path path="circle">
              <a:fillToRect l="60000" t="50000" r="40000" b="50000"/>
            </a:path>
          </a:gradFill>
        </p:spPr>
        <p:txBody>
          <a:bodyPr vert="horz" lIns="45720" rIns="4572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7200" b="1" i="0" u="none" strike="noStrike" kern="1200" cap="none" spc="0" normalizeH="0" baseline="0" noProof="0" dirty="0" smtClean="0">
                <a:ln>
                  <a:noFill/>
                </a:ln>
                <a:solidFill>
                  <a:srgbClr val="FF0000"/>
                </a:solidFill>
                <a:effectLst/>
                <a:uLnTx/>
                <a:uFillTx/>
                <a:latin typeface="+mj-lt"/>
                <a:ea typeface="+mj-ea"/>
                <a:cs typeface="+mj-cs"/>
              </a:rPr>
              <a:t>EN</a:t>
            </a:r>
            <a:r>
              <a:rPr kumimoji="0" lang="en-AU" sz="7200" b="0" i="0" u="none" strike="noStrike" kern="1200" cap="none" spc="0" normalizeH="0" baseline="0" noProof="0" dirty="0" smtClean="0">
                <a:ln>
                  <a:noFill/>
                </a:ln>
                <a:solidFill>
                  <a:srgbClr val="3DEAF7"/>
                </a:solidFill>
                <a:effectLst/>
                <a:uLnTx/>
                <a:uFillTx/>
                <a:latin typeface="+mj-lt"/>
                <a:ea typeface="+mj-ea"/>
                <a:cs typeface="+mj-cs"/>
              </a:rPr>
              <a:t>vironmental</a:t>
            </a:r>
            <a:r>
              <a:rPr kumimoji="0" lang="en-AU" sz="7200" b="0" i="0" u="none" strike="noStrike" kern="1200" cap="none" spc="0" normalizeH="0" baseline="0" noProof="0" dirty="0" smtClean="0">
                <a:ln>
                  <a:noFill/>
                </a:ln>
                <a:solidFill>
                  <a:schemeClr val="folHlink"/>
                </a:solidFill>
                <a:effectLst/>
                <a:uLnTx/>
                <a:uFillTx/>
                <a:latin typeface="+mj-lt"/>
                <a:ea typeface="+mj-ea"/>
                <a:cs typeface="+mj-cs"/>
              </a:rPr>
              <a:t/>
            </a:r>
            <a:br>
              <a:rPr kumimoji="0" lang="en-AU" sz="7200" b="0" i="0" u="none" strike="noStrike" kern="1200" cap="none" spc="0" normalizeH="0" baseline="0" noProof="0" dirty="0" smtClean="0">
                <a:ln>
                  <a:noFill/>
                </a:ln>
                <a:solidFill>
                  <a:schemeClr val="folHlink"/>
                </a:solidFill>
                <a:effectLst/>
                <a:uLnTx/>
                <a:uFillTx/>
                <a:latin typeface="+mj-lt"/>
                <a:ea typeface="+mj-ea"/>
                <a:cs typeface="+mj-cs"/>
              </a:rPr>
            </a:br>
            <a:r>
              <a:rPr kumimoji="0" lang="en-AU" sz="7200" b="0" i="0" u="none" strike="noStrike" kern="1200" cap="none" spc="0" normalizeH="0" baseline="0" noProof="0" dirty="0" smtClean="0">
                <a:ln>
                  <a:noFill/>
                </a:ln>
                <a:solidFill>
                  <a:schemeClr val="folHlink"/>
                </a:solidFill>
                <a:effectLst/>
                <a:uLnTx/>
                <a:uFillTx/>
                <a:latin typeface="+mj-lt"/>
                <a:ea typeface="+mj-ea"/>
                <a:cs typeface="+mj-cs"/>
              </a:rPr>
              <a:t> </a:t>
            </a:r>
            <a:r>
              <a:rPr kumimoji="0" lang="en-AU" sz="7200" b="1" i="0" u="none" strike="noStrike" kern="1200" cap="none" spc="0" normalizeH="0" baseline="0" noProof="0" dirty="0" smtClean="0">
                <a:ln>
                  <a:noFill/>
                </a:ln>
                <a:solidFill>
                  <a:srgbClr val="FF0000"/>
                </a:solidFill>
                <a:effectLst/>
                <a:uLnTx/>
                <a:uFillTx/>
                <a:latin typeface="+mj-lt"/>
                <a:ea typeface="+mj-ea"/>
                <a:cs typeface="+mj-cs"/>
              </a:rPr>
              <a:t>RE</a:t>
            </a:r>
            <a:r>
              <a:rPr kumimoji="0" lang="en-AU" sz="7200" b="0" i="0" u="none" strike="noStrike" kern="1200" cap="none" spc="0" normalizeH="0" baseline="0" noProof="0" dirty="0" smtClean="0">
                <a:ln>
                  <a:noFill/>
                </a:ln>
                <a:solidFill>
                  <a:srgbClr val="3DEAF7"/>
                </a:solidFill>
                <a:effectLst/>
                <a:uLnTx/>
                <a:uFillTx/>
                <a:latin typeface="+mj-lt"/>
                <a:ea typeface="+mj-ea"/>
                <a:cs typeface="+mj-cs"/>
              </a:rPr>
              <a:t>mediation</a:t>
            </a:r>
            <a:r>
              <a:rPr kumimoji="0" lang="en-AU" sz="7200" b="0" i="0" u="none" strike="noStrike" kern="1200" cap="none" spc="0" normalizeH="0" baseline="0" noProof="0" dirty="0" smtClean="0">
                <a:ln>
                  <a:noFill/>
                </a:ln>
                <a:solidFill>
                  <a:schemeClr val="folHlink"/>
                </a:solidFill>
                <a:effectLst/>
                <a:uLnTx/>
                <a:uFillTx/>
                <a:latin typeface="+mj-lt"/>
                <a:ea typeface="+mj-ea"/>
                <a:cs typeface="+mj-cs"/>
              </a:rPr>
              <a:t/>
            </a:r>
            <a:br>
              <a:rPr kumimoji="0" lang="en-AU" sz="7200" b="0" i="0" u="none" strike="noStrike" kern="1200" cap="none" spc="0" normalizeH="0" baseline="0" noProof="0" dirty="0" smtClean="0">
                <a:ln>
                  <a:noFill/>
                </a:ln>
                <a:solidFill>
                  <a:schemeClr val="folHlink"/>
                </a:solidFill>
                <a:effectLst/>
                <a:uLnTx/>
                <a:uFillTx/>
                <a:latin typeface="+mj-lt"/>
                <a:ea typeface="+mj-ea"/>
                <a:cs typeface="+mj-cs"/>
              </a:rPr>
            </a:br>
            <a:r>
              <a:rPr kumimoji="0" lang="en-AU" sz="7200" b="0" i="0" u="none" strike="noStrike" kern="1200" cap="none" spc="0" normalizeH="0" baseline="0" noProof="0" dirty="0" smtClean="0">
                <a:ln>
                  <a:noFill/>
                </a:ln>
                <a:solidFill>
                  <a:schemeClr val="folHlink"/>
                </a:solidFill>
                <a:effectLst/>
                <a:uLnTx/>
                <a:uFillTx/>
                <a:latin typeface="+mj-lt"/>
                <a:ea typeface="+mj-ea"/>
                <a:cs typeface="+mj-cs"/>
              </a:rPr>
              <a:t>  </a:t>
            </a:r>
            <a:r>
              <a:rPr kumimoji="0" lang="en-AU" sz="7200" b="1" i="0" u="none" strike="noStrike" kern="1200" cap="none" spc="0" normalizeH="0" baseline="0" noProof="0" dirty="0" smtClean="0">
                <a:ln>
                  <a:noFill/>
                </a:ln>
                <a:solidFill>
                  <a:srgbClr val="FF0000"/>
                </a:solidFill>
                <a:effectLst/>
                <a:uLnTx/>
                <a:uFillTx/>
                <a:latin typeface="+mj-lt"/>
                <a:ea typeface="+mj-ea"/>
                <a:cs typeface="+mj-cs"/>
              </a:rPr>
              <a:t>TECH</a:t>
            </a:r>
            <a:r>
              <a:rPr kumimoji="0" lang="en-AU" sz="7200" b="0" i="0" u="none" strike="noStrike" kern="1200" cap="none" spc="0" normalizeH="0" baseline="0" noProof="0" dirty="0" smtClean="0">
                <a:ln>
                  <a:noFill/>
                </a:ln>
                <a:solidFill>
                  <a:srgbClr val="3DEAF7"/>
                </a:solidFill>
                <a:effectLst/>
                <a:uLnTx/>
                <a:uFillTx/>
                <a:latin typeface="+mj-lt"/>
                <a:ea typeface="+mj-ea"/>
                <a:cs typeface="+mj-cs"/>
              </a:rPr>
              <a:t>nology</a:t>
            </a:r>
          </a:p>
        </p:txBody>
      </p:sp>
      <p:graphicFrame>
        <p:nvGraphicFramePr>
          <p:cNvPr id="4099" name="Object 4"/>
          <p:cNvGraphicFramePr>
            <a:graphicFrameLocks noChangeAspect="1"/>
          </p:cNvGraphicFramePr>
          <p:nvPr/>
        </p:nvGraphicFramePr>
        <p:xfrm>
          <a:off x="6529969" y="2336067"/>
          <a:ext cx="4265274" cy="3809600"/>
        </p:xfrm>
        <a:graphic>
          <a:graphicData uri="http://schemas.openxmlformats.org/presentationml/2006/ole">
            <p:oleObj spid="_x0000_s16430" name="Bitmap Image" r:id="rId3" imgW="7219048" imgH="5028571" progId="PBrush">
              <p:embed/>
            </p:oleObj>
          </a:graphicData>
        </a:graphic>
      </p:graphicFrame>
      <p:sp>
        <p:nvSpPr>
          <p:cNvPr id="11" name="Rectangle 10"/>
          <p:cNvSpPr/>
          <p:nvPr/>
        </p:nvSpPr>
        <p:spPr>
          <a:xfrm>
            <a:off x="1349829" y="3745915"/>
            <a:ext cx="4894217" cy="1200329"/>
          </a:xfrm>
          <a:prstGeom prst="rect">
            <a:avLst/>
          </a:prstGeom>
        </p:spPr>
        <p:txBody>
          <a:bodyPr wrap="square">
            <a:spAutoFit/>
          </a:bodyPr>
          <a:lstStyle/>
          <a:p>
            <a:r>
              <a:rPr lang="tr-TR" sz="3600" dirty="0" smtClean="0"/>
              <a:t>REMED</a:t>
            </a:r>
            <a:r>
              <a:rPr lang="en-AU" sz="3600" dirty="0" smtClean="0"/>
              <a:t>IATOR</a:t>
            </a:r>
          </a:p>
          <a:p>
            <a:r>
              <a:rPr lang="en-AU" sz="3600" dirty="0" smtClean="0"/>
              <a:t>Do</a:t>
            </a:r>
            <a:r>
              <a:rPr lang="tr-TR" sz="3600" dirty="0" smtClean="0"/>
              <a:t>ğal sağaltım</a:t>
            </a:r>
            <a:endParaRPr lang="en-US" sz="36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10</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4" name="Rectangle 6"/>
          <p:cNvSpPr>
            <a:spLocks noGrp="1" noChangeArrowheads="1"/>
          </p:cNvSpPr>
          <p:nvPr>
            <p:ph type="title"/>
          </p:nvPr>
        </p:nvSpPr>
        <p:spPr>
          <a:xfrm>
            <a:off x="431800" y="260350"/>
            <a:ext cx="10363200" cy="1143000"/>
          </a:xfrm>
          <a:noFill/>
        </p:spPr>
        <p:txBody>
          <a:bodyPr>
            <a:normAutofit fontScale="90000"/>
          </a:bodyPr>
          <a:lstStyle/>
          <a:p>
            <a:r>
              <a:rPr lang="tr-TR" sz="4400" dirty="0" smtClean="0">
                <a:solidFill>
                  <a:srgbClr val="3DEAF7"/>
                </a:solidFill>
              </a:rPr>
              <a:t>BİYOREMEDYASYON</a:t>
            </a:r>
            <a:r>
              <a:rPr lang="en-AU" dirty="0" smtClean="0">
                <a:solidFill>
                  <a:srgbClr val="3DEAF7"/>
                </a:solidFill>
              </a:rPr>
              <a:t/>
            </a:r>
            <a:br>
              <a:rPr lang="en-AU" dirty="0" smtClean="0">
                <a:solidFill>
                  <a:srgbClr val="3DEAF7"/>
                </a:solidFill>
              </a:rPr>
            </a:br>
            <a:r>
              <a:rPr lang="tr-TR" sz="4000" dirty="0" smtClean="0">
                <a:solidFill>
                  <a:srgbClr val="3DEAF7"/>
                </a:solidFill>
              </a:rPr>
              <a:t>Petrol hidrokarbonları</a:t>
            </a:r>
            <a:endParaRPr lang="en-AU" sz="4000" dirty="0" smtClean="0">
              <a:solidFill>
                <a:srgbClr val="3DEAF7"/>
              </a:solidFill>
            </a:endParaRPr>
          </a:p>
        </p:txBody>
      </p:sp>
      <p:sp>
        <p:nvSpPr>
          <p:cNvPr id="4" name="Rectangle 3"/>
          <p:cNvSpPr/>
          <p:nvPr/>
        </p:nvSpPr>
        <p:spPr>
          <a:xfrm>
            <a:off x="449912" y="1808946"/>
            <a:ext cx="5576040" cy="1815882"/>
          </a:xfrm>
          <a:prstGeom prst="rect">
            <a:avLst/>
          </a:prstGeom>
        </p:spPr>
        <p:txBody>
          <a:bodyPr wrap="square">
            <a:spAutoFit/>
          </a:bodyPr>
          <a:lstStyle/>
          <a:p>
            <a:r>
              <a:rPr lang="tr-TR" sz="2800" dirty="0" smtClean="0"/>
              <a:t>Organik kirleticilerin büyük çoğunluğunda en hızlı ve tamami bozunma aerobik şartlar altında gerçekleşir:</a:t>
            </a:r>
            <a:endParaRPr lang="en-AU" sz="2800"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25952" y="538842"/>
            <a:ext cx="5504470" cy="5686436"/>
          </a:xfrm>
          <a:prstGeom prst="rect">
            <a:avLst/>
          </a:prstGeom>
        </p:spPr>
      </p:pic>
    </p:spTree>
    <p:extLst>
      <p:ext uri="{BB962C8B-B14F-4D97-AF65-F5344CB8AC3E}">
        <p14:creationId xmlns="" xmlns:p14="http://schemas.microsoft.com/office/powerpoint/2010/main" val="149356810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11</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4" name="Rectangle 6"/>
          <p:cNvSpPr>
            <a:spLocks noGrp="1" noChangeArrowheads="1"/>
          </p:cNvSpPr>
          <p:nvPr>
            <p:ph type="title"/>
          </p:nvPr>
        </p:nvSpPr>
        <p:spPr>
          <a:xfrm>
            <a:off x="431800" y="260350"/>
            <a:ext cx="10363200" cy="1143000"/>
          </a:xfrm>
          <a:noFill/>
        </p:spPr>
        <p:txBody>
          <a:bodyPr>
            <a:normAutofit fontScale="90000"/>
          </a:bodyPr>
          <a:lstStyle/>
          <a:p>
            <a:r>
              <a:rPr lang="tr-TR" sz="5400" dirty="0" smtClean="0">
                <a:solidFill>
                  <a:srgbClr val="3DEAF7"/>
                </a:solidFill>
              </a:rPr>
              <a:t>BİYOREMEDYASYON</a:t>
            </a:r>
            <a:r>
              <a:rPr lang="en-AU" dirty="0" smtClean="0">
                <a:solidFill>
                  <a:srgbClr val="3DEAF7"/>
                </a:solidFill>
              </a:rPr>
              <a:t/>
            </a:r>
            <a:br>
              <a:rPr lang="en-AU" dirty="0" smtClean="0">
                <a:solidFill>
                  <a:srgbClr val="3DEAF7"/>
                </a:solidFill>
              </a:rPr>
            </a:br>
            <a:r>
              <a:rPr lang="tr-TR" sz="4800" dirty="0" smtClean="0">
                <a:solidFill>
                  <a:srgbClr val="3DEAF7"/>
                </a:solidFill>
              </a:rPr>
              <a:t>Petrol hidrokarbonları</a:t>
            </a:r>
            <a:endParaRPr lang="en-AU" sz="4000" dirty="0" smtClean="0">
              <a:solidFill>
                <a:srgbClr val="3DEAF7"/>
              </a:solidFill>
            </a:endParaRPr>
          </a:p>
        </p:txBody>
      </p:sp>
      <p:sp>
        <p:nvSpPr>
          <p:cNvPr id="4" name="Rectangle 3"/>
          <p:cNvSpPr/>
          <p:nvPr/>
        </p:nvSpPr>
        <p:spPr>
          <a:xfrm>
            <a:off x="593601" y="1678317"/>
            <a:ext cx="11293599" cy="4339650"/>
          </a:xfrm>
          <a:prstGeom prst="rect">
            <a:avLst/>
          </a:prstGeom>
        </p:spPr>
        <p:txBody>
          <a:bodyPr wrap="square">
            <a:spAutoFit/>
          </a:bodyPr>
          <a:lstStyle/>
          <a:p>
            <a:pPr marL="457200" indent="-457200">
              <a:buFont typeface="Wingdings" panose="05000000000000000000" pitchFamily="2" charset="2"/>
              <a:buChar char="§"/>
            </a:pPr>
            <a:r>
              <a:rPr lang="tr-TR" sz="2400" dirty="0" smtClean="0"/>
              <a:t>Organik kirleticilerdeki ilk hücre içi bozunma oksidatif bir süreç olup, oksijenin aktivasyonu oksijenaz ve peroksidazlarla katalize edilen enzimatik anahtar reaksiyondur.</a:t>
            </a:r>
            <a:r>
              <a:rPr lang="en-US" sz="2400" dirty="0" smtClean="0"/>
              <a:t> </a:t>
            </a:r>
          </a:p>
          <a:p>
            <a:pPr marL="457200" indent="-457200">
              <a:buFont typeface="Wingdings" panose="05000000000000000000" pitchFamily="2" charset="2"/>
              <a:buChar char="§"/>
            </a:pPr>
            <a:endParaRPr lang="en-US" sz="1200" dirty="0"/>
          </a:p>
          <a:p>
            <a:pPr marL="457200" indent="-457200">
              <a:buFont typeface="Wingdings" panose="05000000000000000000" pitchFamily="2" charset="2"/>
              <a:buChar char="§"/>
            </a:pPr>
            <a:r>
              <a:rPr lang="tr-TR" sz="2400" dirty="0" smtClean="0"/>
              <a:t>Organik kirleticiler çevrel çözünme yolları ile adım adım merkezi intermediyer metabolizmanın ara maddelerine dönüşür (trikarbolik asit döngüsü)</a:t>
            </a:r>
            <a:r>
              <a:rPr lang="en-US" sz="2400" dirty="0" smtClean="0"/>
              <a:t>. </a:t>
            </a:r>
          </a:p>
          <a:p>
            <a:pPr marL="457200" indent="-457200">
              <a:buFont typeface="Wingdings" panose="05000000000000000000" pitchFamily="2" charset="2"/>
              <a:buChar char="§"/>
            </a:pPr>
            <a:endParaRPr lang="en-US" sz="1200" dirty="0"/>
          </a:p>
          <a:p>
            <a:pPr marL="457200" indent="-457200">
              <a:buFont typeface="Wingdings" panose="05000000000000000000" pitchFamily="2" charset="2"/>
              <a:buChar char="§"/>
            </a:pPr>
            <a:r>
              <a:rPr lang="tr-TR" sz="2400" dirty="0" smtClean="0"/>
              <a:t>Hücre biyokütlesinin biyosentezi, asetil-CoA, suksinat ve piruvat gibi merkezi </a:t>
            </a:r>
            <a:r>
              <a:rPr lang="tr-TR" sz="2400" dirty="0" smtClean="0"/>
              <a:t>öncül </a:t>
            </a:r>
            <a:r>
              <a:rPr lang="tr-TR" sz="2400" dirty="0" smtClean="0"/>
              <a:t>metabolitlerden kaynaklanır. Çeşitli biyosentez ve büyüme için gerekli olan şekerler glikoneojenez yolu ile sentez edilir.</a:t>
            </a:r>
            <a:endParaRPr lang="en-US" sz="2400" dirty="0"/>
          </a:p>
          <a:p>
            <a:pPr marL="457200" indent="-457200">
              <a:buFont typeface="Wingdings" panose="05000000000000000000" pitchFamily="2" charset="2"/>
              <a:buChar char="§"/>
            </a:pPr>
            <a:endParaRPr lang="en-US" sz="1200" dirty="0"/>
          </a:p>
          <a:p>
            <a:pPr marL="457200" indent="-457200">
              <a:buFont typeface="Wingdings" panose="05000000000000000000" pitchFamily="2" charset="2"/>
              <a:buChar char="§"/>
            </a:pPr>
            <a:r>
              <a:rPr lang="tr-TR" sz="2400" dirty="0" smtClean="0"/>
              <a:t>İşlemde yer alan diğer mekanizmalar (1) mikrobik hücrelerin alt katmanlara bağlanması (2) biyosürfaktan oluşumu</a:t>
            </a:r>
            <a:r>
              <a:rPr lang="en-US" sz="2400" dirty="0" smtClean="0"/>
              <a:t>  </a:t>
            </a:r>
            <a:endParaRPr lang="en-AU" sz="2400" dirty="0"/>
          </a:p>
        </p:txBody>
      </p:sp>
    </p:spTree>
    <p:extLst>
      <p:ext uri="{BB962C8B-B14F-4D97-AF65-F5344CB8AC3E}">
        <p14:creationId xmlns="" xmlns:p14="http://schemas.microsoft.com/office/powerpoint/2010/main" val="421533885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12</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4" name="Rectangle 6"/>
          <p:cNvSpPr>
            <a:spLocks noGrp="1" noChangeArrowheads="1"/>
          </p:cNvSpPr>
          <p:nvPr>
            <p:ph type="title"/>
          </p:nvPr>
        </p:nvSpPr>
        <p:spPr>
          <a:xfrm>
            <a:off x="431800" y="260350"/>
            <a:ext cx="10363200" cy="1143000"/>
          </a:xfrm>
          <a:noFill/>
        </p:spPr>
        <p:txBody>
          <a:bodyPr>
            <a:normAutofit fontScale="90000"/>
          </a:bodyPr>
          <a:lstStyle/>
          <a:p>
            <a:r>
              <a:rPr lang="tr-TR" sz="4800" dirty="0" smtClean="0">
                <a:solidFill>
                  <a:srgbClr val="3DEAF7"/>
                </a:solidFill>
              </a:rPr>
              <a:t>BİYOREMEDYASYON </a:t>
            </a:r>
            <a:r>
              <a:rPr lang="en-AU" dirty="0" smtClean="0">
                <a:solidFill>
                  <a:srgbClr val="3DEAF7"/>
                </a:solidFill>
              </a:rPr>
              <a:t/>
            </a:r>
            <a:br>
              <a:rPr lang="en-AU" dirty="0" smtClean="0">
                <a:solidFill>
                  <a:srgbClr val="3DEAF7"/>
                </a:solidFill>
              </a:rPr>
            </a:br>
            <a:r>
              <a:rPr lang="en-AU" sz="4000" dirty="0" smtClean="0">
                <a:solidFill>
                  <a:srgbClr val="3DEAF7"/>
                </a:solidFill>
              </a:rPr>
              <a:t>BTEX</a:t>
            </a:r>
            <a:r>
              <a:rPr lang="tr-TR" sz="4000" dirty="0" smtClean="0"/>
              <a:t> </a:t>
            </a:r>
            <a:r>
              <a:rPr lang="tr-TR" sz="4000" dirty="0" smtClean="0">
                <a:solidFill>
                  <a:schemeClr val="accent3">
                    <a:lumMod val="60000"/>
                    <a:lumOff val="40000"/>
                  </a:schemeClr>
                </a:solidFill>
              </a:rPr>
              <a:t>(</a:t>
            </a:r>
            <a:r>
              <a:rPr lang="en-AU" sz="4000" dirty="0" smtClean="0">
                <a:solidFill>
                  <a:schemeClr val="accent3">
                    <a:lumMod val="60000"/>
                    <a:lumOff val="40000"/>
                  </a:schemeClr>
                </a:solidFill>
              </a:rPr>
              <a:t>benzene, toluene, ethyl benzene and xylene</a:t>
            </a:r>
            <a:r>
              <a:rPr lang="tr-TR" sz="4000" dirty="0" smtClean="0">
                <a:solidFill>
                  <a:schemeClr val="accent3">
                    <a:lumMod val="60000"/>
                    <a:lumOff val="40000"/>
                  </a:schemeClr>
                </a:solidFill>
              </a:rPr>
              <a:t>)</a:t>
            </a:r>
            <a:endParaRPr lang="en-AU" sz="4000" dirty="0" smtClean="0">
              <a:solidFill>
                <a:schemeClr val="accent3">
                  <a:lumMod val="60000"/>
                  <a:lumOff val="40000"/>
                </a:schemeClr>
              </a:solidFill>
            </a:endParaRPr>
          </a:p>
        </p:txBody>
      </p:sp>
      <p:sp>
        <p:nvSpPr>
          <p:cNvPr id="2" name="TextBox 1"/>
          <p:cNvSpPr txBox="1"/>
          <p:nvPr/>
        </p:nvSpPr>
        <p:spPr>
          <a:xfrm>
            <a:off x="6897188" y="1563118"/>
            <a:ext cx="4585063" cy="3962471"/>
          </a:xfrm>
          <a:prstGeom prst="rect">
            <a:avLst/>
          </a:prstGeom>
          <a:solidFill>
            <a:schemeClr val="tx1"/>
          </a:solidFill>
        </p:spPr>
        <p:txBody>
          <a:bodyPr wrap="square" rtlCol="0">
            <a:spAutoFit/>
          </a:bodyPr>
          <a:lstStyle/>
          <a:p>
            <a:endParaRPr lang="en-AU" dirty="0"/>
          </a:p>
        </p:txBody>
      </p:sp>
      <p:sp>
        <p:nvSpPr>
          <p:cNvPr id="4" name="Rectangle 3"/>
          <p:cNvSpPr/>
          <p:nvPr/>
        </p:nvSpPr>
        <p:spPr>
          <a:xfrm>
            <a:off x="509451" y="1563118"/>
            <a:ext cx="6061166" cy="3539430"/>
          </a:xfrm>
          <a:prstGeom prst="rect">
            <a:avLst/>
          </a:prstGeom>
        </p:spPr>
        <p:txBody>
          <a:bodyPr wrap="square">
            <a:spAutoFit/>
          </a:bodyPr>
          <a:lstStyle/>
          <a:p>
            <a:pPr marL="457200" indent="-457200">
              <a:buFont typeface="Wingdings" panose="05000000000000000000" pitchFamily="2" charset="2"/>
              <a:buChar char="§"/>
            </a:pPr>
            <a:r>
              <a:rPr lang="tr-TR" sz="2800" dirty="0" smtClean="0"/>
              <a:t>Bütün BTEX bileşiklerinin katekol yerdeğişimi ile bozunum sürecinde  en az bir aerobik yol bulunur.</a:t>
            </a:r>
            <a:endParaRPr lang="en-US" sz="2800" dirty="0" smtClean="0"/>
          </a:p>
          <a:p>
            <a:endParaRPr lang="en-US" sz="2800" dirty="0"/>
          </a:p>
          <a:p>
            <a:pPr marL="457200" indent="-457200">
              <a:buFont typeface="Wingdings" panose="05000000000000000000" pitchFamily="2" charset="2"/>
              <a:buChar char="§"/>
            </a:pPr>
            <a:r>
              <a:rPr lang="tr-TR" sz="2800" dirty="0" smtClean="0"/>
              <a:t>Burada görülen dört durumun hepsinde yerdeğişime uğramış katekolün aromatik halkası daha sonra dioksijenaz yolu ile kırılır.</a:t>
            </a:r>
            <a:endParaRPr lang="en-AU" sz="2800" dirty="0"/>
          </a:p>
        </p:txBody>
      </p:sp>
      <p:pic>
        <p:nvPicPr>
          <p:cNvPr id="17412" name="Picture 4" descr="http://umbbd.ethz.ch/BTEX/BTEX_aer.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008494" y="1653640"/>
            <a:ext cx="4362450" cy="37814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1750291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13</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4" name="Rectangle 6"/>
          <p:cNvSpPr>
            <a:spLocks noGrp="1" noChangeArrowheads="1"/>
          </p:cNvSpPr>
          <p:nvPr>
            <p:ph type="title"/>
          </p:nvPr>
        </p:nvSpPr>
        <p:spPr>
          <a:xfrm>
            <a:off x="431800" y="260350"/>
            <a:ext cx="10363200" cy="1143000"/>
          </a:xfrm>
          <a:noFill/>
        </p:spPr>
        <p:txBody>
          <a:bodyPr>
            <a:normAutofit fontScale="90000"/>
          </a:bodyPr>
          <a:lstStyle/>
          <a:p>
            <a:r>
              <a:rPr lang="tr-TR" sz="4400" dirty="0" smtClean="0">
                <a:solidFill>
                  <a:srgbClr val="3DEAF7"/>
                </a:solidFill>
              </a:rPr>
              <a:t>BİYOREMEDYASYON </a:t>
            </a:r>
            <a:r>
              <a:rPr lang="en-AU" dirty="0" smtClean="0">
                <a:solidFill>
                  <a:srgbClr val="3DEAF7"/>
                </a:solidFill>
              </a:rPr>
              <a:t/>
            </a:r>
            <a:br>
              <a:rPr lang="en-AU" dirty="0" smtClean="0">
                <a:solidFill>
                  <a:srgbClr val="3DEAF7"/>
                </a:solidFill>
              </a:rPr>
            </a:br>
            <a:r>
              <a:rPr lang="en-AU" sz="4000" dirty="0" smtClean="0">
                <a:solidFill>
                  <a:srgbClr val="3DEAF7"/>
                </a:solidFill>
              </a:rPr>
              <a:t>Pol</a:t>
            </a:r>
            <a:r>
              <a:rPr lang="tr-TR" sz="4000" dirty="0" smtClean="0">
                <a:solidFill>
                  <a:srgbClr val="3DEAF7"/>
                </a:solidFill>
              </a:rPr>
              <a:t>isiklik</a:t>
            </a:r>
            <a:r>
              <a:rPr lang="en-AU" sz="4000" dirty="0" smtClean="0">
                <a:solidFill>
                  <a:srgbClr val="3DEAF7"/>
                </a:solidFill>
              </a:rPr>
              <a:t> Aromati</a:t>
            </a:r>
            <a:r>
              <a:rPr lang="tr-TR" sz="4000" dirty="0" smtClean="0">
                <a:solidFill>
                  <a:srgbClr val="3DEAF7"/>
                </a:solidFill>
              </a:rPr>
              <a:t>k</a:t>
            </a:r>
            <a:r>
              <a:rPr lang="en-AU" sz="4000" dirty="0" smtClean="0">
                <a:solidFill>
                  <a:srgbClr val="3DEAF7"/>
                </a:solidFill>
              </a:rPr>
              <a:t> H</a:t>
            </a:r>
            <a:r>
              <a:rPr lang="tr-TR" sz="4000" dirty="0" smtClean="0">
                <a:solidFill>
                  <a:srgbClr val="3DEAF7"/>
                </a:solidFill>
              </a:rPr>
              <a:t>i</a:t>
            </a:r>
            <a:r>
              <a:rPr lang="en-AU" sz="4000" dirty="0" smtClean="0">
                <a:solidFill>
                  <a:srgbClr val="3DEAF7"/>
                </a:solidFill>
              </a:rPr>
              <a:t>dro</a:t>
            </a:r>
            <a:r>
              <a:rPr lang="tr-TR" sz="4000" dirty="0" smtClean="0">
                <a:solidFill>
                  <a:srgbClr val="3DEAF7"/>
                </a:solidFill>
              </a:rPr>
              <a:t>k</a:t>
            </a:r>
            <a:r>
              <a:rPr lang="en-AU" sz="4000" dirty="0" smtClean="0">
                <a:solidFill>
                  <a:srgbClr val="3DEAF7"/>
                </a:solidFill>
              </a:rPr>
              <a:t>arbon</a:t>
            </a:r>
            <a:r>
              <a:rPr lang="tr-TR" sz="4000" dirty="0" smtClean="0">
                <a:solidFill>
                  <a:srgbClr val="3DEAF7"/>
                </a:solidFill>
              </a:rPr>
              <a:t>lar </a:t>
            </a:r>
            <a:r>
              <a:rPr lang="en-AU" sz="4000" dirty="0" smtClean="0">
                <a:solidFill>
                  <a:srgbClr val="3DEAF7"/>
                </a:solidFill>
              </a:rPr>
              <a:t>(PAH’</a:t>
            </a:r>
            <a:r>
              <a:rPr lang="tr-TR" sz="4000" dirty="0" smtClean="0">
                <a:solidFill>
                  <a:srgbClr val="3DEAF7"/>
                </a:solidFill>
              </a:rPr>
              <a:t>ler</a:t>
            </a:r>
            <a:r>
              <a:rPr lang="en-AU" sz="4000" dirty="0" smtClean="0">
                <a:solidFill>
                  <a:srgbClr val="3DEAF7"/>
                </a:solidFill>
              </a:rPr>
              <a:t>)</a:t>
            </a:r>
          </a:p>
        </p:txBody>
      </p:sp>
      <p:sp>
        <p:nvSpPr>
          <p:cNvPr id="6" name="Rectangle 5"/>
          <p:cNvSpPr>
            <a:spLocks noChangeArrowheads="1"/>
          </p:cNvSpPr>
          <p:nvPr/>
        </p:nvSpPr>
        <p:spPr bwMode="auto">
          <a:xfrm>
            <a:off x="627018" y="1837479"/>
            <a:ext cx="10570786" cy="4262705"/>
          </a:xfrm>
          <a:prstGeom prst="rect">
            <a:avLst/>
          </a:prstGeom>
          <a:noFill/>
          <a:ln w="12700">
            <a:noFill/>
            <a:miter lim="800000"/>
            <a:headEnd/>
            <a:tailEnd/>
          </a:ln>
        </p:spPr>
        <p:txBody>
          <a:bodyPr wrap="square">
            <a:spAutoFit/>
          </a:bodyPr>
          <a:lstStyle/>
          <a:p>
            <a:pPr marL="444500" lvl="1">
              <a:tabLst>
                <a:tab pos="1254125" algn="l"/>
                <a:tab pos="2286000" algn="l"/>
                <a:tab pos="4114800" algn="l"/>
              </a:tabLst>
            </a:pPr>
            <a:r>
              <a:rPr lang="tr-TR" sz="2800" dirty="0" smtClean="0"/>
              <a:t>Halka	</a:t>
            </a:r>
            <a:r>
              <a:rPr lang="en-US" sz="2800" dirty="0" smtClean="0"/>
              <a:t>	</a:t>
            </a:r>
            <a:r>
              <a:rPr lang="tr-TR" sz="2800" dirty="0" smtClean="0"/>
              <a:t>Yüzde</a:t>
            </a:r>
            <a:r>
              <a:rPr lang="en-US" sz="2800" dirty="0" smtClean="0"/>
              <a:t>	</a:t>
            </a:r>
            <a:r>
              <a:rPr lang="tr-TR" sz="2800" dirty="0" smtClean="0"/>
              <a:t>Bozunma</a:t>
            </a:r>
            <a:endParaRPr lang="en-US" sz="2800" dirty="0" smtClean="0"/>
          </a:p>
          <a:p>
            <a:pPr marL="444500" lvl="1">
              <a:tabLst>
                <a:tab pos="1254125" algn="l"/>
                <a:tab pos="2286000" algn="l"/>
                <a:tab pos="4114800" algn="l"/>
              </a:tabLst>
            </a:pPr>
            <a:r>
              <a:rPr lang="tr-TR" sz="2800" u="sng" dirty="0" smtClean="0"/>
              <a:t>Sayısı	</a:t>
            </a:r>
            <a:r>
              <a:rPr lang="en-US" sz="2800" u="sng" dirty="0" smtClean="0"/>
              <a:t>	</a:t>
            </a:r>
            <a:r>
              <a:rPr lang="tr-TR" sz="2800" u="sng" dirty="0" smtClean="0"/>
              <a:t>Oran</a:t>
            </a:r>
            <a:r>
              <a:rPr lang="en-US" sz="2800" u="sng" baseline="30000" dirty="0" smtClean="0"/>
              <a:t>1</a:t>
            </a:r>
            <a:r>
              <a:rPr lang="en-US" sz="2800" u="sng" dirty="0" smtClean="0"/>
              <a:t>	</a:t>
            </a:r>
            <a:r>
              <a:rPr lang="tr-TR" sz="2800" u="sng" dirty="0" smtClean="0"/>
              <a:t>Yarı-ömrü</a:t>
            </a:r>
            <a:r>
              <a:rPr lang="en-US" sz="2800" u="sng" baseline="30000" dirty="0" smtClean="0"/>
              <a:t>2	</a:t>
            </a:r>
          </a:p>
          <a:p>
            <a:pPr marL="444500" lvl="1"/>
            <a:endParaRPr lang="en-US" sz="1100" dirty="0" smtClean="0"/>
          </a:p>
          <a:p>
            <a:pPr lvl="1">
              <a:tabLst>
                <a:tab pos="2286000" algn="l"/>
                <a:tab pos="4114800" algn="l"/>
              </a:tabLst>
            </a:pPr>
            <a:r>
              <a:rPr lang="en-US" sz="2800" dirty="0" smtClean="0"/>
              <a:t>2 </a:t>
            </a:r>
            <a:r>
              <a:rPr lang="tr-TR" sz="2800" dirty="0" smtClean="0"/>
              <a:t>halka</a:t>
            </a:r>
            <a:r>
              <a:rPr lang="en-US" sz="2800" dirty="0" smtClean="0"/>
              <a:t>	0.2%	10 </a:t>
            </a:r>
            <a:r>
              <a:rPr lang="en-US" sz="2800" dirty="0"/>
              <a:t>- 50 </a:t>
            </a:r>
            <a:r>
              <a:rPr lang="tr-TR" sz="2800" dirty="0" smtClean="0"/>
              <a:t>gün</a:t>
            </a:r>
            <a:endParaRPr lang="en-US" sz="2800" dirty="0"/>
          </a:p>
          <a:p>
            <a:pPr lvl="1">
              <a:tabLst>
                <a:tab pos="2286000" algn="l"/>
                <a:tab pos="4114800" algn="l"/>
              </a:tabLst>
            </a:pPr>
            <a:r>
              <a:rPr lang="en-US" sz="2800" dirty="0"/>
              <a:t>3 </a:t>
            </a:r>
            <a:r>
              <a:rPr lang="tr-TR" sz="2800" dirty="0" smtClean="0"/>
              <a:t>halka</a:t>
            </a:r>
            <a:r>
              <a:rPr lang="en-US" sz="2800" dirty="0" smtClean="0"/>
              <a:t>	32%	20 </a:t>
            </a:r>
            <a:r>
              <a:rPr lang="en-US" sz="2800" dirty="0"/>
              <a:t>- 70 </a:t>
            </a:r>
            <a:r>
              <a:rPr lang="tr-TR" sz="2800" dirty="0" smtClean="0"/>
              <a:t>gün</a:t>
            </a:r>
            <a:endParaRPr lang="en-US" sz="2800" dirty="0"/>
          </a:p>
          <a:p>
            <a:pPr lvl="1">
              <a:tabLst>
                <a:tab pos="2286000" algn="l"/>
                <a:tab pos="4114800" algn="l"/>
              </a:tabLst>
            </a:pPr>
            <a:r>
              <a:rPr lang="en-US" sz="2800" dirty="0"/>
              <a:t>4 </a:t>
            </a:r>
            <a:r>
              <a:rPr lang="tr-TR" sz="2800" dirty="0" smtClean="0"/>
              <a:t>halka</a:t>
            </a:r>
            <a:r>
              <a:rPr lang="en-US" sz="2800" dirty="0" smtClean="0"/>
              <a:t>	50</a:t>
            </a:r>
            <a:r>
              <a:rPr lang="en-US" sz="2800" dirty="0"/>
              <a:t>% </a:t>
            </a:r>
            <a:r>
              <a:rPr lang="en-US" sz="2800" dirty="0" smtClean="0"/>
              <a:t>	60 </a:t>
            </a:r>
            <a:r>
              <a:rPr lang="en-US" sz="2800" dirty="0"/>
              <a:t>- 122 </a:t>
            </a:r>
            <a:r>
              <a:rPr lang="tr-TR" sz="2800" dirty="0" smtClean="0"/>
              <a:t>gün</a:t>
            </a:r>
            <a:endParaRPr lang="en-US" sz="2800" dirty="0"/>
          </a:p>
          <a:p>
            <a:pPr lvl="1">
              <a:tabLst>
                <a:tab pos="2286000" algn="l"/>
                <a:tab pos="4114800" algn="l"/>
              </a:tabLst>
            </a:pPr>
            <a:r>
              <a:rPr lang="en-US" sz="2800" dirty="0"/>
              <a:t>5 </a:t>
            </a:r>
            <a:r>
              <a:rPr lang="tr-TR" sz="2800" dirty="0" smtClean="0"/>
              <a:t>halka</a:t>
            </a:r>
            <a:r>
              <a:rPr lang="en-US" sz="2800" dirty="0" smtClean="0"/>
              <a:t>	13.4%	32 </a:t>
            </a:r>
            <a:r>
              <a:rPr lang="en-US" sz="2800" dirty="0"/>
              <a:t>- 180 </a:t>
            </a:r>
            <a:r>
              <a:rPr lang="tr-TR" sz="2800" dirty="0" smtClean="0"/>
              <a:t>gün</a:t>
            </a:r>
            <a:endParaRPr lang="en-US" sz="2800" dirty="0"/>
          </a:p>
          <a:p>
            <a:pPr lvl="1">
              <a:tabLst>
                <a:tab pos="2286000" algn="l"/>
                <a:tab pos="4114800" algn="l"/>
              </a:tabLst>
            </a:pPr>
            <a:r>
              <a:rPr lang="en-US" sz="2800" dirty="0"/>
              <a:t>6 </a:t>
            </a:r>
            <a:r>
              <a:rPr lang="tr-TR" sz="2800" dirty="0" smtClean="0"/>
              <a:t>halka</a:t>
            </a:r>
            <a:r>
              <a:rPr lang="en-US" sz="2800" dirty="0" smtClean="0"/>
              <a:t>	4.4%	70 </a:t>
            </a:r>
            <a:r>
              <a:rPr lang="en-US" sz="2800" dirty="0"/>
              <a:t>- 160 </a:t>
            </a:r>
            <a:r>
              <a:rPr lang="tr-TR" sz="2800" dirty="0" smtClean="0"/>
              <a:t>gün</a:t>
            </a:r>
            <a:endParaRPr lang="en-US" sz="2800" dirty="0"/>
          </a:p>
          <a:p>
            <a:pPr marL="444500" lvl="1"/>
            <a:endParaRPr lang="en-US" sz="1200" dirty="0" smtClean="0"/>
          </a:p>
          <a:p>
            <a:pPr marL="444500" lvl="1"/>
            <a:endParaRPr lang="en-US" sz="1200" dirty="0"/>
          </a:p>
          <a:p>
            <a:pPr marL="444500" lvl="1"/>
            <a:endParaRPr lang="en-US" sz="1200" dirty="0"/>
          </a:p>
          <a:p>
            <a:pPr marL="444500" lvl="1"/>
            <a:r>
              <a:rPr lang="en-US" sz="2800" baseline="30000" dirty="0" smtClean="0"/>
              <a:t>1</a:t>
            </a:r>
            <a:r>
              <a:rPr lang="en-US" sz="2800" dirty="0" smtClean="0"/>
              <a:t> </a:t>
            </a:r>
            <a:r>
              <a:rPr lang="tr-TR" sz="1400" dirty="0" smtClean="0"/>
              <a:t>K</a:t>
            </a:r>
            <a:r>
              <a:rPr lang="en-US" sz="1400" dirty="0" smtClean="0"/>
              <a:t>reo</a:t>
            </a:r>
            <a:r>
              <a:rPr lang="tr-TR" sz="1400" dirty="0" smtClean="0"/>
              <a:t>z</a:t>
            </a:r>
            <a:r>
              <a:rPr lang="en-US" sz="1400" dirty="0" err="1" smtClean="0"/>
              <a:t>ot</a:t>
            </a:r>
            <a:r>
              <a:rPr lang="tr-TR" sz="1400" dirty="0" smtClean="0"/>
              <a:t> içindeki tipik PAH miktarı</a:t>
            </a:r>
            <a:r>
              <a:rPr lang="en-US" sz="1400" dirty="0" smtClean="0"/>
              <a:t>    </a:t>
            </a:r>
            <a:r>
              <a:rPr lang="en-US" sz="2800" baseline="30000" dirty="0" smtClean="0"/>
              <a:t>2</a:t>
            </a:r>
            <a:r>
              <a:rPr lang="en-US" sz="2800" dirty="0" smtClean="0"/>
              <a:t> </a:t>
            </a:r>
            <a:r>
              <a:rPr lang="en-US" sz="1400" dirty="0"/>
              <a:t>J.T. Cookson, “Bioremediation Engineering”, McGraw-Hill, 1995, pg. 309</a:t>
            </a:r>
            <a:r>
              <a:rPr lang="en-US" sz="1400" dirty="0" smtClean="0"/>
              <a:t>.</a:t>
            </a:r>
            <a:endParaRPr lang="en-US" sz="1400" dirty="0"/>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79713" y="2320804"/>
            <a:ext cx="4092784" cy="2669207"/>
          </a:xfrm>
          <a:prstGeom prst="rect">
            <a:avLst/>
          </a:prstGeom>
        </p:spPr>
      </p:pic>
    </p:spTree>
    <p:extLst>
      <p:ext uri="{BB962C8B-B14F-4D97-AF65-F5344CB8AC3E}">
        <p14:creationId xmlns="" xmlns:p14="http://schemas.microsoft.com/office/powerpoint/2010/main" val="312776761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14</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4" name="Rectangle 6"/>
          <p:cNvSpPr>
            <a:spLocks noGrp="1" noChangeArrowheads="1"/>
          </p:cNvSpPr>
          <p:nvPr>
            <p:ph type="title"/>
          </p:nvPr>
        </p:nvSpPr>
        <p:spPr>
          <a:xfrm>
            <a:off x="431800" y="260350"/>
            <a:ext cx="10363200" cy="1143000"/>
          </a:xfrm>
          <a:noFill/>
        </p:spPr>
        <p:txBody>
          <a:bodyPr>
            <a:noAutofit/>
          </a:bodyPr>
          <a:lstStyle/>
          <a:p>
            <a:r>
              <a:rPr lang="tr-TR" sz="3600" dirty="0" smtClean="0">
                <a:solidFill>
                  <a:srgbClr val="3DEAF7"/>
                </a:solidFill>
              </a:rPr>
              <a:t>BİYOREMEDYASYON </a:t>
            </a:r>
            <a:r>
              <a:rPr lang="en-AU" sz="3600" dirty="0" smtClean="0">
                <a:solidFill>
                  <a:srgbClr val="3DEAF7"/>
                </a:solidFill>
              </a:rPr>
              <a:t/>
            </a:r>
            <a:br>
              <a:rPr lang="en-AU" sz="3600" dirty="0" smtClean="0">
                <a:solidFill>
                  <a:srgbClr val="3DEAF7"/>
                </a:solidFill>
              </a:rPr>
            </a:br>
            <a:r>
              <a:rPr lang="en-AU" sz="3600" dirty="0" smtClean="0">
                <a:solidFill>
                  <a:srgbClr val="3DEAF7"/>
                </a:solidFill>
              </a:rPr>
              <a:t>Pol</a:t>
            </a:r>
            <a:r>
              <a:rPr lang="tr-TR" sz="3600" dirty="0" smtClean="0">
                <a:solidFill>
                  <a:srgbClr val="3DEAF7"/>
                </a:solidFill>
              </a:rPr>
              <a:t>isiklik</a:t>
            </a:r>
            <a:r>
              <a:rPr lang="en-AU" sz="3600" dirty="0" smtClean="0">
                <a:solidFill>
                  <a:srgbClr val="3DEAF7"/>
                </a:solidFill>
              </a:rPr>
              <a:t> Aromati</a:t>
            </a:r>
            <a:r>
              <a:rPr lang="tr-TR" sz="3600" dirty="0" smtClean="0">
                <a:solidFill>
                  <a:srgbClr val="3DEAF7"/>
                </a:solidFill>
              </a:rPr>
              <a:t>k</a:t>
            </a:r>
            <a:r>
              <a:rPr lang="en-AU" sz="3600" dirty="0" smtClean="0">
                <a:solidFill>
                  <a:srgbClr val="3DEAF7"/>
                </a:solidFill>
              </a:rPr>
              <a:t> H</a:t>
            </a:r>
            <a:r>
              <a:rPr lang="tr-TR" sz="3600" dirty="0" smtClean="0">
                <a:solidFill>
                  <a:srgbClr val="3DEAF7"/>
                </a:solidFill>
              </a:rPr>
              <a:t>i</a:t>
            </a:r>
            <a:r>
              <a:rPr lang="en-AU" sz="3600" dirty="0" smtClean="0">
                <a:solidFill>
                  <a:srgbClr val="3DEAF7"/>
                </a:solidFill>
              </a:rPr>
              <a:t>dro</a:t>
            </a:r>
            <a:r>
              <a:rPr lang="tr-TR" sz="3600" dirty="0" smtClean="0">
                <a:solidFill>
                  <a:srgbClr val="3DEAF7"/>
                </a:solidFill>
              </a:rPr>
              <a:t>k</a:t>
            </a:r>
            <a:r>
              <a:rPr lang="en-AU" sz="3600" dirty="0" smtClean="0">
                <a:solidFill>
                  <a:srgbClr val="3DEAF7"/>
                </a:solidFill>
              </a:rPr>
              <a:t>arbon</a:t>
            </a:r>
            <a:r>
              <a:rPr lang="tr-TR" sz="3600" dirty="0" smtClean="0">
                <a:solidFill>
                  <a:srgbClr val="3DEAF7"/>
                </a:solidFill>
              </a:rPr>
              <a:t>lar </a:t>
            </a:r>
            <a:r>
              <a:rPr lang="en-AU" sz="3600" dirty="0" smtClean="0">
                <a:solidFill>
                  <a:srgbClr val="3DEAF7"/>
                </a:solidFill>
              </a:rPr>
              <a:t>(PAH’</a:t>
            </a:r>
            <a:r>
              <a:rPr lang="tr-TR" sz="3600" dirty="0" smtClean="0">
                <a:solidFill>
                  <a:srgbClr val="3DEAF7"/>
                </a:solidFill>
              </a:rPr>
              <a:t>ler</a:t>
            </a:r>
            <a:r>
              <a:rPr lang="en-AU" sz="3600" dirty="0" smtClean="0">
                <a:solidFill>
                  <a:srgbClr val="3DEAF7"/>
                </a:solidFill>
              </a:rPr>
              <a:t>)</a:t>
            </a:r>
          </a:p>
        </p:txBody>
      </p:sp>
      <p:sp>
        <p:nvSpPr>
          <p:cNvPr id="6" name="Rectangle 5"/>
          <p:cNvSpPr>
            <a:spLocks noChangeArrowheads="1"/>
          </p:cNvSpPr>
          <p:nvPr/>
        </p:nvSpPr>
        <p:spPr bwMode="auto">
          <a:xfrm>
            <a:off x="627018" y="1595021"/>
            <a:ext cx="10570786" cy="5262979"/>
          </a:xfrm>
          <a:prstGeom prst="rect">
            <a:avLst/>
          </a:prstGeom>
          <a:noFill/>
          <a:ln w="12700">
            <a:noFill/>
            <a:miter lim="800000"/>
            <a:headEnd/>
            <a:tailEnd/>
          </a:ln>
        </p:spPr>
        <p:txBody>
          <a:bodyPr wrap="square">
            <a:spAutoFit/>
          </a:bodyPr>
          <a:lstStyle/>
          <a:p>
            <a:pPr marL="444500" lvl="1">
              <a:tabLst>
                <a:tab pos="1254125" algn="l"/>
                <a:tab pos="4114800" algn="l"/>
                <a:tab pos="6453188" algn="l"/>
              </a:tabLst>
            </a:pPr>
            <a:r>
              <a:rPr lang="tr-TR" sz="2800" dirty="0" smtClean="0"/>
              <a:t>Bozunma derecesi kimyasal yapı, çözünürlük ve toksisiteye bağlıdır. Genel olarak:</a:t>
            </a:r>
            <a:endParaRPr lang="en-US" sz="2800" dirty="0"/>
          </a:p>
          <a:p>
            <a:pPr marL="444500" lvl="1">
              <a:tabLst>
                <a:tab pos="1254125" algn="l"/>
                <a:tab pos="4114800" algn="l"/>
                <a:tab pos="6453188" algn="l"/>
              </a:tabLst>
            </a:pPr>
            <a:endParaRPr lang="en-US" sz="2000" dirty="0"/>
          </a:p>
          <a:p>
            <a:pPr marL="787400" lvl="1" indent="-342900">
              <a:buFont typeface="Wingdings" panose="05000000000000000000" pitchFamily="2" charset="2"/>
              <a:buChar char="§"/>
              <a:tabLst>
                <a:tab pos="1254125" algn="l"/>
                <a:tab pos="4114800" algn="l"/>
                <a:tab pos="6453188" algn="l"/>
              </a:tabLst>
            </a:pPr>
            <a:r>
              <a:rPr lang="tr-TR" sz="2000" dirty="0" smtClean="0"/>
              <a:t>Belirli mikro-organizmaların bozunma tepkileri, benzer PAH bileşikleri için tamamen farklı olabilir.</a:t>
            </a:r>
            <a:endParaRPr lang="en-US" sz="2000" dirty="0"/>
          </a:p>
          <a:p>
            <a:pPr marL="444500" lvl="1">
              <a:tabLst>
                <a:tab pos="1254125" algn="l"/>
                <a:tab pos="4114800" algn="l"/>
                <a:tab pos="6453188" algn="l"/>
              </a:tabLst>
            </a:pPr>
            <a:endParaRPr lang="en-US" sz="1000" dirty="0"/>
          </a:p>
          <a:p>
            <a:pPr marL="787400" lvl="1" indent="-342900">
              <a:buFont typeface="Wingdings" panose="05000000000000000000" pitchFamily="2" charset="2"/>
              <a:buChar char="§"/>
              <a:tabLst>
                <a:tab pos="1254125" algn="l"/>
                <a:tab pos="4114800" algn="l"/>
                <a:tab pos="6453188" algn="l"/>
              </a:tabLst>
            </a:pPr>
            <a:r>
              <a:rPr lang="tr-TR" sz="2000" dirty="0" smtClean="0"/>
              <a:t>Doygunluk derecesinin yükseltilmesi, göreceli bozunma miktarını önemli ölçüde azaltır – örneğin bir halka yapısına 3 metil gurubunun eklenmesi bozunma potansiyelinde ciddi miktarda azalmaya yol açar.</a:t>
            </a:r>
            <a:endParaRPr lang="en-US" sz="2000" dirty="0"/>
          </a:p>
          <a:p>
            <a:pPr marL="444500" lvl="1">
              <a:tabLst>
                <a:tab pos="1254125" algn="l"/>
                <a:tab pos="4114800" algn="l"/>
                <a:tab pos="6453188" algn="l"/>
              </a:tabLst>
            </a:pPr>
            <a:endParaRPr lang="en-US" sz="1000" dirty="0" smtClean="0"/>
          </a:p>
          <a:p>
            <a:pPr marL="787400" lvl="1" indent="-342900">
              <a:buFont typeface="Wingdings" panose="05000000000000000000" pitchFamily="2" charset="2"/>
              <a:buChar char="§"/>
              <a:tabLst>
                <a:tab pos="1254125" algn="l"/>
                <a:tab pos="4114800" algn="l"/>
                <a:tab pos="6453188" algn="l"/>
              </a:tabLst>
            </a:pPr>
            <a:r>
              <a:rPr lang="tr-TR" sz="2000" dirty="0" smtClean="0"/>
              <a:t>Ko-metabolizma ve analog alt katmanlar, 4 ve 5 üzeri çok halkalıların bozunmasında önemli bir etken olarak görünmektedir.</a:t>
            </a:r>
            <a:endParaRPr lang="en-US" sz="2000" dirty="0"/>
          </a:p>
          <a:p>
            <a:pPr marL="444500" lvl="1">
              <a:tabLst>
                <a:tab pos="1254125" algn="l"/>
                <a:tab pos="4114800" algn="l"/>
                <a:tab pos="6453188" algn="l"/>
              </a:tabLst>
            </a:pPr>
            <a:endParaRPr lang="en-US" sz="1000" dirty="0"/>
          </a:p>
          <a:p>
            <a:pPr marL="787400" lvl="1" indent="-342900">
              <a:buFont typeface="Wingdings" panose="05000000000000000000" pitchFamily="2" charset="2"/>
              <a:buChar char="§"/>
              <a:tabLst>
                <a:tab pos="1254125" algn="l"/>
                <a:tab pos="4114800" algn="l"/>
                <a:tab pos="6453188" algn="l"/>
              </a:tabLst>
            </a:pPr>
            <a:r>
              <a:rPr lang="tr-TR" sz="2000" dirty="0" smtClean="0"/>
              <a:t>Arazideki mikrobik sinerji ve mikrop topluluklarının çeşitliliği çok avantajlıdır.</a:t>
            </a:r>
            <a:endParaRPr lang="en-US" sz="2000" dirty="0"/>
          </a:p>
          <a:p>
            <a:pPr marL="444500" lvl="1">
              <a:tabLst>
                <a:tab pos="1254125" algn="l"/>
                <a:tab pos="4114800" algn="l"/>
                <a:tab pos="6453188" algn="l"/>
              </a:tabLst>
            </a:pPr>
            <a:endParaRPr lang="en-US" sz="1000" dirty="0"/>
          </a:p>
          <a:p>
            <a:pPr marL="787400" lvl="1" indent="-342900">
              <a:buFont typeface="Wingdings" panose="05000000000000000000" pitchFamily="2" charset="2"/>
              <a:buChar char="§"/>
              <a:tabLst>
                <a:tab pos="1254125" algn="l"/>
                <a:tab pos="4114800" algn="l"/>
                <a:tab pos="6453188" algn="l"/>
              </a:tabLst>
            </a:pPr>
            <a:r>
              <a:rPr lang="tr-TR" sz="2000" dirty="0" smtClean="0"/>
              <a:t>Bozunma hızında sınırlayıcı olan adım, ilk halkanın oksidasyonudur. Bu aşamadan sonra oksidasyon, 3 ve daha az halkalı yapılarda daha hızlı devam eder.</a:t>
            </a:r>
            <a:endParaRPr lang="en-US" sz="2000" dirty="0"/>
          </a:p>
          <a:p>
            <a:pPr marL="444500" lvl="1">
              <a:tabLst>
                <a:tab pos="1254125" algn="l"/>
                <a:tab pos="4114800" algn="l"/>
                <a:tab pos="6453188" algn="l"/>
              </a:tabLst>
            </a:pPr>
            <a:endParaRPr lang="en-US" sz="2000" dirty="0"/>
          </a:p>
        </p:txBody>
      </p:sp>
    </p:spTree>
    <p:extLst>
      <p:ext uri="{BB962C8B-B14F-4D97-AF65-F5344CB8AC3E}">
        <p14:creationId xmlns="" xmlns:p14="http://schemas.microsoft.com/office/powerpoint/2010/main" val="387976371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15</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274321" y="1484783"/>
            <a:ext cx="10570786" cy="4401205"/>
          </a:xfrm>
          <a:prstGeom prst="rect">
            <a:avLst/>
          </a:prstGeom>
          <a:noFill/>
          <a:ln w="12700">
            <a:noFill/>
            <a:miter lim="800000"/>
            <a:headEnd/>
            <a:tailEnd/>
          </a:ln>
        </p:spPr>
        <p:txBody>
          <a:bodyPr wrap="square">
            <a:spAutoFit/>
          </a:bodyPr>
          <a:lstStyle/>
          <a:p>
            <a:pPr marL="901700" lvl="1" indent="-444500" algn="l"/>
            <a:r>
              <a:rPr lang="tr-TR" sz="2800" dirty="0" smtClean="0"/>
              <a:t>İki tür biyoremedyasyon vardır</a:t>
            </a:r>
            <a:r>
              <a:rPr lang="en-US" sz="2800" dirty="0" smtClean="0"/>
              <a:t>:</a:t>
            </a:r>
          </a:p>
          <a:p>
            <a:pPr marL="901700" lvl="1" indent="-444500" algn="l"/>
            <a:endParaRPr lang="en-US" sz="2800" dirty="0" smtClean="0"/>
          </a:p>
          <a:p>
            <a:pPr marL="901700" lvl="1" indent="-444500" algn="l">
              <a:buFont typeface="Wingdings" pitchFamily="2" charset="2"/>
              <a:buChar char="§"/>
            </a:pPr>
            <a:r>
              <a:rPr lang="tr-TR" sz="2800" dirty="0" smtClean="0"/>
              <a:t>“</a:t>
            </a:r>
            <a:r>
              <a:rPr lang="en-US" sz="2800" dirty="0" smtClean="0"/>
              <a:t>Ex-situ</a:t>
            </a:r>
            <a:r>
              <a:rPr lang="tr-TR" sz="2800" dirty="0" smtClean="0"/>
              <a:t>” </a:t>
            </a:r>
            <a:r>
              <a:rPr lang="en-US" sz="2800" dirty="0" smtClean="0"/>
              <a:t> </a:t>
            </a:r>
            <a:r>
              <a:rPr lang="tr-TR" sz="2800" dirty="0" smtClean="0"/>
              <a:t>yerinden ötede </a:t>
            </a:r>
            <a:r>
              <a:rPr lang="en-US" sz="2800" dirty="0" smtClean="0"/>
              <a:t>(</a:t>
            </a:r>
            <a:r>
              <a:rPr lang="tr-TR" sz="2800" dirty="0" smtClean="0"/>
              <a:t>taşıma ve arıtma</a:t>
            </a:r>
            <a:r>
              <a:rPr lang="en-US" sz="2800" dirty="0" smtClean="0"/>
              <a:t>)</a:t>
            </a:r>
          </a:p>
          <a:p>
            <a:pPr marL="901700" lvl="1" indent="-444500" algn="l">
              <a:buFont typeface="Wingdings" pitchFamily="2" charset="2"/>
              <a:buChar char="§"/>
            </a:pPr>
            <a:r>
              <a:rPr lang="tr-TR" sz="2800" dirty="0" smtClean="0"/>
              <a:t>“</a:t>
            </a:r>
            <a:r>
              <a:rPr lang="en-US" sz="2800" dirty="0" smtClean="0"/>
              <a:t>In-situ</a:t>
            </a:r>
            <a:r>
              <a:rPr lang="tr-TR" sz="2800" dirty="0" smtClean="0"/>
              <a:t>”</a:t>
            </a:r>
            <a:r>
              <a:rPr lang="en-US" sz="2800" dirty="0" smtClean="0"/>
              <a:t> (</a:t>
            </a:r>
            <a:r>
              <a:rPr lang="tr-TR" sz="2800" dirty="0" smtClean="0"/>
              <a:t>yerinde arıtma</a:t>
            </a:r>
            <a:r>
              <a:rPr lang="en-US" sz="2800" dirty="0" smtClean="0"/>
              <a:t>)</a:t>
            </a:r>
          </a:p>
          <a:p>
            <a:pPr marL="901700" lvl="1" indent="-444500" algn="l"/>
            <a:endParaRPr lang="en-US" sz="2800" dirty="0" smtClean="0"/>
          </a:p>
          <a:p>
            <a:pPr marL="444500" lvl="1" algn="l"/>
            <a:r>
              <a:rPr lang="tr-TR" sz="2800" dirty="0" smtClean="0"/>
              <a:t>Remediator her iki yöntemde de kullanılabilir.</a:t>
            </a:r>
            <a:r>
              <a:rPr lang="en-US" sz="2800" dirty="0" smtClean="0"/>
              <a:t> </a:t>
            </a:r>
            <a:r>
              <a:rPr lang="tr-TR" sz="2800" dirty="0" smtClean="0"/>
              <a:t>Yerinden ötede uygulanan biyoremedyasyon, kontrol altında tutulan biyo-yığınlarda ya da sağaltma arazilerinde yapılır.</a:t>
            </a:r>
            <a:endParaRPr lang="en-US" sz="2800" dirty="0" smtClean="0"/>
          </a:p>
          <a:p>
            <a:pPr marL="444500" lvl="1" algn="l"/>
            <a:endParaRPr lang="en-US" sz="2800" dirty="0" smtClean="0"/>
          </a:p>
          <a:p>
            <a:pPr marL="901700" lvl="1" indent="-444500" algn="l"/>
            <a:endParaRPr lang="en-US" sz="2800" b="1" dirty="0">
              <a:solidFill>
                <a:schemeClr val="accent1">
                  <a:lumMod val="20000"/>
                  <a:lumOff val="80000"/>
                </a:schemeClr>
              </a:solidFill>
            </a:endParaRPr>
          </a:p>
        </p:txBody>
      </p:sp>
      <p:sp>
        <p:nvSpPr>
          <p:cNvPr id="4104" name="Rectangle 6"/>
          <p:cNvSpPr>
            <a:spLocks noGrp="1" noChangeArrowheads="1"/>
          </p:cNvSpPr>
          <p:nvPr>
            <p:ph type="title"/>
          </p:nvPr>
        </p:nvSpPr>
        <p:spPr>
          <a:xfrm>
            <a:off x="431800" y="260350"/>
            <a:ext cx="10363200" cy="1143000"/>
          </a:xfrm>
          <a:noFill/>
        </p:spPr>
        <p:txBody>
          <a:bodyPr>
            <a:normAutofit/>
          </a:bodyPr>
          <a:lstStyle/>
          <a:p>
            <a:r>
              <a:rPr lang="tr-TR" sz="4800" dirty="0" smtClean="0">
                <a:solidFill>
                  <a:srgbClr val="3DEAF7"/>
                </a:solidFill>
              </a:rPr>
              <a:t>BİYOREMEDYASYON</a:t>
            </a:r>
            <a:endParaRPr lang="en-AU" sz="4000" dirty="0" smtClean="0">
              <a:solidFill>
                <a:srgbClr val="3DEAF7"/>
              </a:solidFill>
            </a:endParaRPr>
          </a:p>
        </p:txBody>
      </p:sp>
    </p:spTree>
    <p:extLst>
      <p:ext uri="{BB962C8B-B14F-4D97-AF65-F5344CB8AC3E}">
        <p14:creationId xmlns="" xmlns:p14="http://schemas.microsoft.com/office/powerpoint/2010/main" val="327456796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16</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274321" y="1484783"/>
            <a:ext cx="10570786" cy="3970318"/>
          </a:xfrm>
          <a:prstGeom prst="rect">
            <a:avLst/>
          </a:prstGeom>
          <a:noFill/>
          <a:ln w="12700">
            <a:noFill/>
            <a:miter lim="800000"/>
            <a:headEnd/>
            <a:tailEnd/>
          </a:ln>
        </p:spPr>
        <p:txBody>
          <a:bodyPr wrap="square">
            <a:spAutoFit/>
          </a:bodyPr>
          <a:lstStyle/>
          <a:p>
            <a:pPr marL="444500" lvl="1" algn="l"/>
            <a:r>
              <a:rPr lang="en-US" sz="2800" dirty="0" smtClean="0"/>
              <a:t>Remediator</a:t>
            </a:r>
            <a:r>
              <a:rPr lang="tr-TR" sz="2800" dirty="0" smtClean="0"/>
              <a:t> kullanılan </a:t>
            </a:r>
            <a:r>
              <a:rPr lang="en-US" sz="2800" dirty="0" smtClean="0"/>
              <a:t> </a:t>
            </a:r>
            <a:r>
              <a:rPr lang="tr-TR" sz="2800" dirty="0" smtClean="0"/>
              <a:t>bioremedyasyon projeleri genel olarak iki aşamada gerçekleştirilir</a:t>
            </a:r>
            <a:r>
              <a:rPr lang="en-US" sz="2800" dirty="0" smtClean="0"/>
              <a:t>:</a:t>
            </a:r>
          </a:p>
          <a:p>
            <a:pPr lvl="1" algn="l"/>
            <a:endParaRPr lang="en-US" sz="2800" dirty="0" smtClean="0"/>
          </a:p>
          <a:p>
            <a:pPr marL="901700" lvl="1" indent="-444500" algn="l">
              <a:buFont typeface="Wingdings" pitchFamily="2" charset="2"/>
              <a:buChar char="§"/>
            </a:pPr>
            <a:r>
              <a:rPr lang="tr-TR" sz="2800" dirty="0" smtClean="0"/>
              <a:t>Yerinde pilot uygulama</a:t>
            </a:r>
            <a:r>
              <a:rPr lang="en-US" sz="2800" dirty="0" smtClean="0"/>
              <a:t> (</a:t>
            </a:r>
            <a:r>
              <a:rPr lang="tr-TR" sz="2800" dirty="0" smtClean="0"/>
              <a:t>küçük boyutlu</a:t>
            </a:r>
            <a:r>
              <a:rPr lang="en-US" sz="2800" dirty="0" smtClean="0"/>
              <a:t>)</a:t>
            </a:r>
          </a:p>
          <a:p>
            <a:pPr marL="901700" lvl="1" indent="-444500" algn="l">
              <a:buFont typeface="Wingdings" pitchFamily="2" charset="2"/>
              <a:buChar char="§"/>
            </a:pPr>
            <a:r>
              <a:rPr lang="tr-TR" sz="2800" dirty="0" smtClean="0"/>
              <a:t>Yerinde ya da onaylı bir tesiste tam boyutlu uygulama</a:t>
            </a:r>
            <a:endParaRPr lang="en-US" sz="2800" dirty="0" smtClean="0"/>
          </a:p>
          <a:p>
            <a:pPr marL="901700" lvl="1" indent="-444500" algn="l">
              <a:buFont typeface="Wingdings" pitchFamily="2" charset="2"/>
              <a:buChar char="§"/>
            </a:pPr>
            <a:endParaRPr lang="en-US" sz="2800" dirty="0" smtClean="0"/>
          </a:p>
          <a:p>
            <a:pPr marL="444500" lvl="1" algn="l"/>
            <a:r>
              <a:rPr lang="tr-TR" sz="2800" dirty="0" smtClean="0"/>
              <a:t>Küçük boyutlu biyoremedyasyon işlemlerinde ilk aşamaya gerek olmayabilir, fakat büyük boyutlu uygulamalarda birinci aşama önemli miktarda tasarruf sağlayabilir.</a:t>
            </a:r>
            <a:endParaRPr lang="en-US" sz="2800" b="1" dirty="0">
              <a:solidFill>
                <a:schemeClr val="accent1">
                  <a:lumMod val="20000"/>
                  <a:lumOff val="80000"/>
                </a:schemeClr>
              </a:solidFill>
            </a:endParaRPr>
          </a:p>
        </p:txBody>
      </p:sp>
      <p:sp>
        <p:nvSpPr>
          <p:cNvPr id="4104" name="Rectangle 6"/>
          <p:cNvSpPr>
            <a:spLocks noGrp="1" noChangeArrowheads="1"/>
          </p:cNvSpPr>
          <p:nvPr>
            <p:ph type="title"/>
          </p:nvPr>
        </p:nvSpPr>
        <p:spPr>
          <a:xfrm>
            <a:off x="431800" y="260350"/>
            <a:ext cx="10363200" cy="1143000"/>
          </a:xfrm>
          <a:noFill/>
        </p:spPr>
        <p:txBody>
          <a:bodyPr>
            <a:normAutofit/>
          </a:bodyPr>
          <a:lstStyle/>
          <a:p>
            <a:r>
              <a:rPr lang="tr-TR" sz="4800" dirty="0" smtClean="0">
                <a:solidFill>
                  <a:srgbClr val="3DEAF7"/>
                </a:solidFill>
              </a:rPr>
              <a:t>BİYOREMEDYASYON</a:t>
            </a:r>
            <a:endParaRPr lang="en-AU" sz="4000" dirty="0" smtClean="0">
              <a:solidFill>
                <a:srgbClr val="3DEAF7"/>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17</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274321" y="1484783"/>
            <a:ext cx="10570786" cy="4832092"/>
          </a:xfrm>
          <a:prstGeom prst="rect">
            <a:avLst/>
          </a:prstGeom>
          <a:noFill/>
          <a:ln w="12700">
            <a:noFill/>
            <a:miter lim="800000"/>
            <a:headEnd/>
            <a:tailEnd/>
          </a:ln>
        </p:spPr>
        <p:txBody>
          <a:bodyPr wrap="square">
            <a:spAutoFit/>
          </a:bodyPr>
          <a:lstStyle/>
          <a:p>
            <a:pPr marL="444500" lvl="1" algn="l"/>
            <a:r>
              <a:rPr lang="tr-TR" sz="2800" dirty="0" smtClean="0"/>
              <a:t>Biyoremedyasyon ile sağaltım uygulaması</a:t>
            </a:r>
            <a:r>
              <a:rPr lang="en-US" sz="2800" dirty="0" smtClean="0"/>
              <a:t>:</a:t>
            </a:r>
          </a:p>
          <a:p>
            <a:pPr marL="901700" lvl="1" indent="-444500" algn="l"/>
            <a:endParaRPr lang="en-US" sz="2800" dirty="0" smtClean="0"/>
          </a:p>
          <a:p>
            <a:pPr marL="901700" lvl="1" indent="-444500">
              <a:buFont typeface="Wingdings" pitchFamily="2" charset="2"/>
              <a:buChar char="§"/>
            </a:pPr>
            <a:r>
              <a:rPr lang="tr-TR" sz="2800" dirty="0" smtClean="0"/>
              <a:t>Toprak özelliklerinin</a:t>
            </a:r>
            <a:r>
              <a:rPr lang="en-US" sz="2800" dirty="0" smtClean="0"/>
              <a:t> (TPH, TKN, TOC, metal</a:t>
            </a:r>
            <a:r>
              <a:rPr lang="tr-TR" sz="2800" dirty="0" smtClean="0"/>
              <a:t>ler</a:t>
            </a:r>
            <a:r>
              <a:rPr lang="en-US" sz="2800" dirty="0" smtClean="0"/>
              <a:t>, pH, %</a:t>
            </a:r>
            <a:r>
              <a:rPr lang="tr-TR" sz="2800" dirty="0" smtClean="0"/>
              <a:t> nem</a:t>
            </a:r>
            <a:r>
              <a:rPr lang="en-US" sz="2800" dirty="0" smtClean="0"/>
              <a:t>)</a:t>
            </a:r>
            <a:r>
              <a:rPr lang="tr-TR" sz="2800" dirty="0" smtClean="0"/>
              <a:t> belirlenmesi</a:t>
            </a:r>
            <a:endParaRPr lang="en-US" sz="2800" dirty="0" smtClean="0"/>
          </a:p>
          <a:p>
            <a:pPr marL="901700" lvl="1" indent="-444500" algn="l">
              <a:buFont typeface="Wingdings" pitchFamily="2" charset="2"/>
              <a:buChar char="§"/>
            </a:pPr>
            <a:r>
              <a:rPr lang="tr-TR" sz="2800" dirty="0" smtClean="0"/>
              <a:t>Toprağın durumuna bağlı olarak organik hacim arttırıcı eklenmesi</a:t>
            </a:r>
            <a:endParaRPr lang="en-US" sz="2800" dirty="0" smtClean="0"/>
          </a:p>
          <a:p>
            <a:pPr marL="901700" lvl="1" indent="-444500">
              <a:buFont typeface="Wingdings" pitchFamily="2" charset="2"/>
              <a:buChar char="§"/>
            </a:pPr>
            <a:r>
              <a:rPr lang="tr-TR" sz="2800" dirty="0" smtClean="0"/>
              <a:t>C:N orantısına bağlı olarak besin maddelerinin </a:t>
            </a:r>
            <a:r>
              <a:rPr lang="en-US" sz="2800" dirty="0" smtClean="0"/>
              <a:t>(NPK + </a:t>
            </a:r>
            <a:r>
              <a:rPr lang="tr-TR" sz="2800" dirty="0" smtClean="0"/>
              <a:t>mikrogıdalar</a:t>
            </a:r>
            <a:r>
              <a:rPr lang="en-US" sz="2800" dirty="0" smtClean="0"/>
              <a:t>) </a:t>
            </a:r>
            <a:r>
              <a:rPr lang="tr-TR" sz="2800" dirty="0" smtClean="0"/>
              <a:t>eklenmesi</a:t>
            </a:r>
          </a:p>
          <a:p>
            <a:pPr marL="901700" lvl="1" indent="-444500">
              <a:buFont typeface="Wingdings" pitchFamily="2" charset="2"/>
              <a:buChar char="§"/>
            </a:pPr>
            <a:r>
              <a:rPr lang="en-US" sz="2800" dirty="0" smtClean="0"/>
              <a:t>Remediator</a:t>
            </a:r>
            <a:r>
              <a:rPr lang="tr-TR" sz="2800" dirty="0" smtClean="0"/>
              <a:t> eklenmesi</a:t>
            </a:r>
            <a:r>
              <a:rPr lang="en-US" sz="2800" dirty="0" smtClean="0"/>
              <a:t> (</a:t>
            </a:r>
            <a:r>
              <a:rPr lang="tr-TR" sz="2800" dirty="0" smtClean="0"/>
              <a:t>genel olarak toprağın her metrekübü için</a:t>
            </a:r>
            <a:r>
              <a:rPr lang="en-US" sz="2800" dirty="0" smtClean="0"/>
              <a:t> </a:t>
            </a:r>
            <a:r>
              <a:rPr lang="tr-TR" sz="2800" dirty="0" smtClean="0"/>
              <a:t> </a:t>
            </a:r>
            <a:r>
              <a:rPr lang="en-US" sz="2800" dirty="0" smtClean="0"/>
              <a:t>20kg)</a:t>
            </a:r>
          </a:p>
          <a:p>
            <a:pPr marL="901700" lvl="1" indent="-444500" algn="l">
              <a:buFont typeface="Wingdings" pitchFamily="2" charset="2"/>
              <a:buChar char="§"/>
            </a:pPr>
            <a:r>
              <a:rPr lang="tr-TR" sz="2800" dirty="0" smtClean="0"/>
              <a:t>Toprağı sürme sıklığının ve ıslatma gerekliliğinin belirlenmesi</a:t>
            </a:r>
            <a:r>
              <a:rPr lang="en-US" sz="2800" dirty="0" smtClean="0"/>
              <a:t>.</a:t>
            </a:r>
          </a:p>
          <a:p>
            <a:pPr marL="901700" lvl="1" indent="-444500" algn="l">
              <a:buFont typeface="Wingdings" pitchFamily="2" charset="2"/>
              <a:buChar char="§"/>
            </a:pPr>
            <a:r>
              <a:rPr lang="en-US" sz="2800" dirty="0" smtClean="0"/>
              <a:t>30, 60 </a:t>
            </a:r>
            <a:r>
              <a:rPr lang="tr-TR" sz="2800" dirty="0" smtClean="0"/>
              <a:t>ve</a:t>
            </a:r>
            <a:r>
              <a:rPr lang="en-US" sz="2800" dirty="0" smtClean="0"/>
              <a:t> 90 </a:t>
            </a:r>
            <a:r>
              <a:rPr lang="tr-TR" sz="2800" dirty="0" smtClean="0"/>
              <a:t>günde numune alınması</a:t>
            </a:r>
            <a:r>
              <a:rPr lang="en-US" sz="2800" dirty="0" smtClean="0"/>
              <a:t> (TPH, pH, %</a:t>
            </a:r>
            <a:r>
              <a:rPr lang="tr-TR" sz="2800" dirty="0" smtClean="0"/>
              <a:t> nem</a:t>
            </a:r>
            <a:r>
              <a:rPr lang="en-US" sz="2800" dirty="0" smtClean="0"/>
              <a:t>)</a:t>
            </a:r>
          </a:p>
        </p:txBody>
      </p:sp>
      <p:sp>
        <p:nvSpPr>
          <p:cNvPr id="4104" name="Rectangle 6"/>
          <p:cNvSpPr>
            <a:spLocks noGrp="1" noChangeArrowheads="1"/>
          </p:cNvSpPr>
          <p:nvPr>
            <p:ph type="title"/>
          </p:nvPr>
        </p:nvSpPr>
        <p:spPr>
          <a:xfrm>
            <a:off x="431800" y="260350"/>
            <a:ext cx="10363200" cy="1143000"/>
          </a:xfrm>
          <a:noFill/>
        </p:spPr>
        <p:txBody>
          <a:bodyPr>
            <a:normAutofit/>
          </a:bodyPr>
          <a:lstStyle/>
          <a:p>
            <a:r>
              <a:rPr lang="tr-TR" sz="4800" dirty="0" smtClean="0">
                <a:solidFill>
                  <a:srgbClr val="3DEAF7"/>
                </a:solidFill>
              </a:rPr>
              <a:t>BİYOREMEDYASYON</a:t>
            </a:r>
            <a:endParaRPr lang="en-AU" sz="4000" dirty="0" smtClean="0">
              <a:solidFill>
                <a:srgbClr val="3DEAF7"/>
              </a:solidFill>
            </a:endParaRPr>
          </a:p>
        </p:txBody>
      </p:sp>
    </p:spTree>
    <p:extLst>
      <p:ext uri="{BB962C8B-B14F-4D97-AF65-F5344CB8AC3E}">
        <p14:creationId xmlns="" xmlns:p14="http://schemas.microsoft.com/office/powerpoint/2010/main" val="134310768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18</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274321" y="1484783"/>
            <a:ext cx="10570786" cy="4832092"/>
          </a:xfrm>
          <a:prstGeom prst="rect">
            <a:avLst/>
          </a:prstGeom>
          <a:noFill/>
          <a:ln w="12700">
            <a:noFill/>
            <a:miter lim="800000"/>
            <a:headEnd/>
            <a:tailEnd/>
          </a:ln>
        </p:spPr>
        <p:txBody>
          <a:bodyPr wrap="square">
            <a:spAutoFit/>
          </a:bodyPr>
          <a:lstStyle/>
          <a:p>
            <a:pPr marL="444500" lvl="1" algn="l"/>
            <a:r>
              <a:rPr lang="tr-TR" sz="2800" dirty="0" smtClean="0"/>
              <a:t>Sorunların çözülmesi</a:t>
            </a:r>
            <a:r>
              <a:rPr lang="en-US" sz="2800" dirty="0" smtClean="0"/>
              <a:t>:</a:t>
            </a:r>
          </a:p>
          <a:p>
            <a:pPr lvl="1"/>
            <a:endParaRPr lang="en-US" sz="2800" dirty="0" smtClean="0"/>
          </a:p>
          <a:p>
            <a:pPr lvl="1"/>
            <a:r>
              <a:rPr lang="tr-TR" sz="2800" dirty="0" smtClean="0"/>
              <a:t>Eğer bozunma miktarı azalmış ya da durmuşsa, nem ve pH değerlerinin uygunluğu kontrol edilmelidir. Eğer nem ve pH değerleri uygunsa</a:t>
            </a:r>
            <a:r>
              <a:rPr lang="en-US" sz="2800" dirty="0" smtClean="0"/>
              <a:t>, </a:t>
            </a:r>
            <a:r>
              <a:rPr lang="tr-TR" sz="2800" dirty="0" smtClean="0"/>
              <a:t>bozunmanın sınırlanması aşağıdaki etkenlerden birine bağlı olabilir</a:t>
            </a:r>
            <a:r>
              <a:rPr lang="en-US" sz="2800" dirty="0" smtClean="0"/>
              <a:t>:</a:t>
            </a:r>
          </a:p>
          <a:p>
            <a:pPr lvl="1"/>
            <a:endParaRPr lang="en-US" sz="2800" dirty="0"/>
          </a:p>
          <a:p>
            <a:pPr marL="2743200" lvl="1" indent="-444500">
              <a:buFont typeface="Wingdings" pitchFamily="2" charset="2"/>
              <a:buChar char="§"/>
            </a:pPr>
            <a:r>
              <a:rPr lang="tr-TR" sz="2800" dirty="0" smtClean="0"/>
              <a:t>Besinler</a:t>
            </a:r>
            <a:r>
              <a:rPr lang="en-US" sz="2800" dirty="0" smtClean="0"/>
              <a:t> (</a:t>
            </a:r>
            <a:r>
              <a:rPr lang="tr-TR" sz="2800" dirty="0" smtClean="0"/>
              <a:t>genellikle</a:t>
            </a:r>
            <a:r>
              <a:rPr lang="en-US" sz="2800" dirty="0" smtClean="0"/>
              <a:t> </a:t>
            </a:r>
            <a:r>
              <a:rPr lang="en-US" sz="2800" dirty="0"/>
              <a:t>N)</a:t>
            </a:r>
          </a:p>
          <a:p>
            <a:pPr marL="2743200" lvl="1" indent="-444500">
              <a:buFont typeface="Wingdings" pitchFamily="2" charset="2"/>
              <a:buChar char="§"/>
            </a:pPr>
            <a:r>
              <a:rPr lang="tr-TR" sz="2800" dirty="0" smtClean="0"/>
              <a:t>Elektron alıcılar</a:t>
            </a:r>
            <a:r>
              <a:rPr lang="en-US" sz="2800" dirty="0" smtClean="0"/>
              <a:t> (</a:t>
            </a:r>
            <a:r>
              <a:rPr lang="tr-TR" sz="2800" dirty="0" smtClean="0"/>
              <a:t>yani</a:t>
            </a:r>
            <a:r>
              <a:rPr lang="en-US" sz="2800" dirty="0" smtClean="0"/>
              <a:t> o</a:t>
            </a:r>
            <a:r>
              <a:rPr lang="tr-TR" sz="2800" dirty="0" smtClean="0"/>
              <a:t>ksijen</a:t>
            </a:r>
            <a:r>
              <a:rPr lang="en-US" sz="2800" dirty="0" smtClean="0"/>
              <a:t> – </a:t>
            </a:r>
            <a:r>
              <a:rPr lang="tr-TR" sz="2800" dirty="0" smtClean="0"/>
              <a:t>karıştırma yetersizdir</a:t>
            </a:r>
            <a:r>
              <a:rPr lang="en-US" sz="2800" dirty="0" smtClean="0"/>
              <a:t>)</a:t>
            </a:r>
            <a:endParaRPr lang="en-US" sz="2800" dirty="0"/>
          </a:p>
          <a:p>
            <a:pPr marL="2743200" lvl="1" indent="-444500">
              <a:buFont typeface="Wingdings" pitchFamily="2" charset="2"/>
              <a:buChar char="§"/>
            </a:pPr>
            <a:r>
              <a:rPr lang="tr-TR" sz="2800" dirty="0" smtClean="0"/>
              <a:t>Yetersiz biyoelverişlilik</a:t>
            </a:r>
            <a:endParaRPr lang="en-US" sz="2800" dirty="0"/>
          </a:p>
          <a:p>
            <a:pPr marL="2743200" lvl="1" indent="-444500">
              <a:buFont typeface="Wingdings" pitchFamily="2" charset="2"/>
              <a:buChar char="§"/>
            </a:pPr>
            <a:r>
              <a:rPr lang="tr-TR" sz="2800" dirty="0" smtClean="0"/>
              <a:t>Dayatım</a:t>
            </a:r>
            <a:endParaRPr lang="en-US" sz="2800" dirty="0" smtClean="0"/>
          </a:p>
        </p:txBody>
      </p:sp>
      <p:sp>
        <p:nvSpPr>
          <p:cNvPr id="4104" name="Rectangle 6"/>
          <p:cNvSpPr>
            <a:spLocks noGrp="1" noChangeArrowheads="1"/>
          </p:cNvSpPr>
          <p:nvPr>
            <p:ph type="title"/>
          </p:nvPr>
        </p:nvSpPr>
        <p:spPr>
          <a:xfrm>
            <a:off x="431800" y="260350"/>
            <a:ext cx="10363200" cy="1143000"/>
          </a:xfrm>
          <a:noFill/>
        </p:spPr>
        <p:txBody>
          <a:bodyPr>
            <a:normAutofit/>
          </a:bodyPr>
          <a:lstStyle/>
          <a:p>
            <a:r>
              <a:rPr lang="tr-TR" sz="4800" dirty="0" smtClean="0">
                <a:solidFill>
                  <a:srgbClr val="3DEAF7"/>
                </a:solidFill>
              </a:rPr>
              <a:t>BİYOREMEDYASYON</a:t>
            </a:r>
            <a:endParaRPr lang="en-AU" sz="4000" dirty="0" smtClean="0">
              <a:solidFill>
                <a:srgbClr val="3DEAF7"/>
              </a:solidFill>
            </a:endParaRPr>
          </a:p>
        </p:txBody>
      </p:sp>
    </p:spTree>
    <p:extLst>
      <p:ext uri="{BB962C8B-B14F-4D97-AF65-F5344CB8AC3E}">
        <p14:creationId xmlns="" xmlns:p14="http://schemas.microsoft.com/office/powerpoint/2010/main" val="329571123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19</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4" name="Rectangle 6"/>
          <p:cNvSpPr>
            <a:spLocks noGrp="1" noChangeArrowheads="1"/>
          </p:cNvSpPr>
          <p:nvPr>
            <p:ph type="title"/>
          </p:nvPr>
        </p:nvSpPr>
        <p:spPr>
          <a:xfrm>
            <a:off x="431800" y="260350"/>
            <a:ext cx="10363200" cy="1143000"/>
          </a:xfrm>
          <a:noFill/>
        </p:spPr>
        <p:txBody>
          <a:bodyPr>
            <a:normAutofit fontScale="90000"/>
          </a:bodyPr>
          <a:lstStyle/>
          <a:p>
            <a:r>
              <a:rPr lang="tr-TR" sz="4000" dirty="0" smtClean="0">
                <a:solidFill>
                  <a:srgbClr val="3DEAF7"/>
                </a:solidFill>
              </a:rPr>
              <a:t>BİYOREMEDYASYON </a:t>
            </a:r>
            <a:r>
              <a:rPr lang="en-AU" dirty="0" smtClean="0">
                <a:solidFill>
                  <a:srgbClr val="3DEAF7"/>
                </a:solidFill>
              </a:rPr>
              <a:t/>
            </a:r>
            <a:br>
              <a:rPr lang="en-AU" dirty="0" smtClean="0">
                <a:solidFill>
                  <a:srgbClr val="3DEAF7"/>
                </a:solidFill>
              </a:rPr>
            </a:br>
            <a:r>
              <a:rPr lang="tr-TR" sz="4000" dirty="0" smtClean="0">
                <a:solidFill>
                  <a:srgbClr val="3DEAF7"/>
                </a:solidFill>
              </a:rPr>
              <a:t>Karşılaştırma</a:t>
            </a:r>
            <a:endParaRPr lang="en-AU" sz="4000" dirty="0" smtClean="0">
              <a:solidFill>
                <a:srgbClr val="3DEAF7"/>
              </a:solidFill>
            </a:endParaRPr>
          </a:p>
        </p:txBody>
      </p:sp>
      <p:graphicFrame>
        <p:nvGraphicFramePr>
          <p:cNvPr id="2" name="Table 1"/>
          <p:cNvGraphicFramePr>
            <a:graphicFrameLocks noGrp="1"/>
          </p:cNvGraphicFramePr>
          <p:nvPr>
            <p:extLst>
              <p:ext uri="{D42A27DB-BD31-4B8C-83A1-F6EECF244321}">
                <p14:modId xmlns="" xmlns:p14="http://schemas.microsoft.com/office/powerpoint/2010/main" val="827376792"/>
              </p:ext>
            </p:extLst>
          </p:nvPr>
        </p:nvGraphicFramePr>
        <p:xfrm>
          <a:off x="947780" y="1908385"/>
          <a:ext cx="10495282" cy="3904586"/>
        </p:xfrm>
        <a:graphic>
          <a:graphicData uri="http://schemas.openxmlformats.org/drawingml/2006/table">
            <a:tbl>
              <a:tblPr firstRow="1" bandRow="1">
                <a:tableStyleId>{5C22544A-7EE6-4342-B048-85BDC9FD1C3A}</a:tableStyleId>
              </a:tblPr>
              <a:tblGrid>
                <a:gridCol w="5247641"/>
                <a:gridCol w="5247641"/>
              </a:tblGrid>
              <a:tr h="635552">
                <a:tc>
                  <a:txBody>
                    <a:bodyPr/>
                    <a:lstStyle/>
                    <a:p>
                      <a:r>
                        <a:rPr lang="en-US" dirty="0" smtClean="0"/>
                        <a:t>Remediator</a:t>
                      </a:r>
                      <a:endParaRPr lang="en-AU" dirty="0"/>
                    </a:p>
                  </a:txBody>
                  <a:tcPr/>
                </a:tc>
                <a:tc>
                  <a:txBody>
                    <a:bodyPr/>
                    <a:lstStyle/>
                    <a:p>
                      <a:r>
                        <a:rPr lang="tr-TR" dirty="0" smtClean="0"/>
                        <a:t>Diğer biyoremedyasyon ürünleri</a:t>
                      </a:r>
                      <a:endParaRPr lang="en-AU" dirty="0"/>
                    </a:p>
                  </a:txBody>
                  <a:tcPr/>
                </a:tc>
              </a:tr>
              <a:tr h="1492486">
                <a:tc>
                  <a:txBody>
                    <a:bodyPr/>
                    <a:lstStyle/>
                    <a:p>
                      <a:r>
                        <a:rPr lang="en-US" dirty="0" smtClean="0"/>
                        <a:t>Remediator </a:t>
                      </a:r>
                      <a:r>
                        <a:rPr lang="tr-TR" dirty="0" smtClean="0"/>
                        <a:t>projenin başlangıcında yalnızca bir kez uygulanır</a:t>
                      </a:r>
                      <a:r>
                        <a:rPr lang="en-US" dirty="0" smtClean="0"/>
                        <a:t>.  </a:t>
                      </a:r>
                      <a:r>
                        <a:rPr lang="tr-TR" dirty="0" smtClean="0"/>
                        <a:t>Bütün mikroplar</a:t>
                      </a:r>
                      <a:r>
                        <a:rPr lang="tr-TR" baseline="0" dirty="0" smtClean="0"/>
                        <a:t> lifli bir taşıyıcı üzerine aşılandığından iyi korunmakta ve bu sayede zaman içinde mikrop topluluklarının kayıpları azalmaktadır.</a:t>
                      </a:r>
                      <a:endParaRPr lang="en-AU" dirty="0"/>
                    </a:p>
                  </a:txBody>
                  <a:tcPr/>
                </a:tc>
                <a:tc>
                  <a:txBody>
                    <a:bodyPr/>
                    <a:lstStyle/>
                    <a:p>
                      <a:r>
                        <a:rPr lang="tr-TR" dirty="0" smtClean="0"/>
                        <a:t>Sıvı durumda bulunan mikropların</a:t>
                      </a:r>
                      <a:r>
                        <a:rPr lang="tr-TR" baseline="0" dirty="0" smtClean="0"/>
                        <a:t> sayıları hızla azaldığından</a:t>
                      </a:r>
                      <a:r>
                        <a:rPr lang="tr-TR" dirty="0" smtClean="0"/>
                        <a:t> her sulamada toprağa yeniden katılırlar. Mikroplar korunmasızdır.</a:t>
                      </a:r>
                      <a:endParaRPr lang="en-AU" dirty="0"/>
                    </a:p>
                  </a:txBody>
                  <a:tcPr/>
                </a:tc>
              </a:tr>
              <a:tr h="1776548">
                <a:tc>
                  <a:txBody>
                    <a:bodyPr/>
                    <a:lstStyle/>
                    <a:p>
                      <a:r>
                        <a:rPr lang="en-US" dirty="0" smtClean="0"/>
                        <a:t>Remediator </a:t>
                      </a:r>
                      <a:r>
                        <a:rPr lang="tr-TR" dirty="0" smtClean="0"/>
                        <a:t>‘ün içinde hem pamuk fiberinin</a:t>
                      </a:r>
                      <a:r>
                        <a:rPr lang="tr-TR" baseline="0" dirty="0" smtClean="0"/>
                        <a:t> kendi mikropları , hem de üretim sırasında katılan  çeşitli aerobik mikroplar bulunur. Remediator içindeki mikrop çeşitliliği  sayesinde birçok farklı TPH ve toprak  koşullarına kolayca uyum gösterir.</a:t>
                      </a:r>
                      <a:endParaRPr lang="en-AU" dirty="0"/>
                    </a:p>
                  </a:txBody>
                  <a:tcPr/>
                </a:tc>
                <a:tc>
                  <a:txBody>
                    <a:bodyPr/>
                    <a:lstStyle/>
                    <a:p>
                      <a:r>
                        <a:rPr lang="tr-TR" dirty="0" smtClean="0"/>
                        <a:t>Pamuk bazlı diğer ürünlere</a:t>
                      </a:r>
                      <a:r>
                        <a:rPr lang="tr-TR" baseline="0" dirty="0" smtClean="0"/>
                        <a:t> fazladan mikrop eklenmediğinden uygulama sahaları kısıtlıdır. Turba, çam iğnesi gibi diğer taşıyıcıların da kendi yağ-bozundurucu mikropları olmadığından bunlar ancak mikrop ilavesi ile kullanılabilir.</a:t>
                      </a:r>
                      <a:endParaRPr lang="en-AU" dirty="0"/>
                    </a:p>
                  </a:txBody>
                  <a:tcPr/>
                </a:tc>
              </a:tr>
            </a:tbl>
          </a:graphicData>
        </a:graphic>
      </p:graphicFrame>
    </p:spTree>
    <p:extLst>
      <p:ext uri="{BB962C8B-B14F-4D97-AF65-F5344CB8AC3E}">
        <p14:creationId xmlns="" xmlns:p14="http://schemas.microsoft.com/office/powerpoint/2010/main" val="11659267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2</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274321" y="1484783"/>
            <a:ext cx="10570786" cy="1384995"/>
          </a:xfrm>
          <a:prstGeom prst="rect">
            <a:avLst/>
          </a:prstGeom>
          <a:noFill/>
          <a:ln w="12700">
            <a:noFill/>
            <a:miter lim="800000"/>
            <a:headEnd/>
            <a:tailEnd/>
          </a:ln>
        </p:spPr>
        <p:txBody>
          <a:bodyPr wrap="square">
            <a:spAutoFit/>
          </a:bodyPr>
          <a:lstStyle/>
          <a:p>
            <a:pPr lvl="1"/>
            <a:r>
              <a:rPr lang="tr-TR" sz="2800" dirty="0" smtClean="0">
                <a:solidFill>
                  <a:prstClr val="white"/>
                </a:solidFill>
              </a:rPr>
              <a:t>Biyoremedyasyon, kirlenmiş  bir araziyi bakteri, mantar, bitki ve bunların enzimlerinin yardımıyla insan kullanımı için emniyetli ve çevresel olarak sağlıklı hale getiren uygulamalardır</a:t>
            </a:r>
            <a:r>
              <a:rPr lang="en-US" sz="2800" dirty="0" smtClean="0">
                <a:solidFill>
                  <a:prstClr val="white"/>
                </a:solidFill>
              </a:rPr>
              <a:t>.</a:t>
            </a:r>
            <a:endParaRPr lang="en-US" sz="2800" b="1" dirty="0">
              <a:solidFill>
                <a:prstClr val="white"/>
              </a:solidFill>
            </a:endParaRPr>
          </a:p>
        </p:txBody>
      </p:sp>
      <p:sp>
        <p:nvSpPr>
          <p:cNvPr id="4104" name="Rectangle 6"/>
          <p:cNvSpPr>
            <a:spLocks noGrp="1" noChangeArrowheads="1"/>
          </p:cNvSpPr>
          <p:nvPr>
            <p:ph type="title"/>
          </p:nvPr>
        </p:nvSpPr>
        <p:spPr>
          <a:xfrm>
            <a:off x="431800" y="260350"/>
            <a:ext cx="10363200" cy="1143000"/>
          </a:xfrm>
          <a:noFill/>
        </p:spPr>
        <p:txBody>
          <a:bodyPr>
            <a:normAutofit fontScale="90000"/>
          </a:bodyPr>
          <a:lstStyle/>
          <a:p>
            <a:r>
              <a:rPr lang="en-AU" sz="4400" dirty="0" smtClean="0">
                <a:solidFill>
                  <a:srgbClr val="3DEAF7"/>
                </a:solidFill>
              </a:rPr>
              <a:t>B</a:t>
            </a:r>
            <a:r>
              <a:rPr lang="tr-TR" sz="4400" dirty="0" smtClean="0">
                <a:solidFill>
                  <a:srgbClr val="3DEAF7"/>
                </a:solidFill>
              </a:rPr>
              <a:t>İYOREMEDYASYON</a:t>
            </a:r>
            <a:br>
              <a:rPr lang="tr-TR" sz="4400" dirty="0" smtClean="0">
                <a:solidFill>
                  <a:srgbClr val="3DEAF7"/>
                </a:solidFill>
              </a:rPr>
            </a:br>
            <a:r>
              <a:rPr lang="tr-TR" sz="4400" dirty="0" smtClean="0">
                <a:solidFill>
                  <a:srgbClr val="3DEAF7"/>
                </a:solidFill>
              </a:rPr>
              <a:t>(Biyo-Sağaltım)</a:t>
            </a:r>
            <a:endParaRPr lang="en-AU" sz="4000" dirty="0" smtClean="0">
              <a:solidFill>
                <a:srgbClr val="3DEAF7"/>
              </a:solidFill>
            </a:endParaRPr>
          </a:p>
        </p:txBody>
      </p:sp>
      <p:pic>
        <p:nvPicPr>
          <p:cNvPr id="17410" name="Picture 2"/>
          <p:cNvPicPr>
            <a:picLocks noChangeAspect="1" noChangeArrowheads="1"/>
          </p:cNvPicPr>
          <p:nvPr/>
        </p:nvPicPr>
        <p:blipFill>
          <a:blip r:embed="rId2" cstate="print"/>
          <a:srcRect/>
          <a:stretch>
            <a:fillRect/>
          </a:stretch>
        </p:blipFill>
        <p:spPr bwMode="auto">
          <a:xfrm rot="5400000">
            <a:off x="7520985" y="3412310"/>
            <a:ext cx="3307199" cy="2521739"/>
          </a:xfrm>
          <a:prstGeom prst="rect">
            <a:avLst/>
          </a:prstGeom>
          <a:noFill/>
          <a:ln w="9525">
            <a:noFill/>
            <a:miter lim="800000"/>
            <a:headEnd/>
            <a:tailEnd/>
          </a:ln>
        </p:spPr>
      </p:pic>
      <p:pic>
        <p:nvPicPr>
          <p:cNvPr id="17412" name="Picture 4"/>
          <p:cNvPicPr>
            <a:picLocks noChangeAspect="1" noChangeArrowheads="1"/>
          </p:cNvPicPr>
          <p:nvPr/>
        </p:nvPicPr>
        <p:blipFill>
          <a:blip r:embed="rId3" cstate="print"/>
          <a:srcRect/>
          <a:stretch>
            <a:fillRect/>
          </a:stretch>
        </p:blipFill>
        <p:spPr bwMode="auto">
          <a:xfrm rot="5400000">
            <a:off x="4010297" y="3082834"/>
            <a:ext cx="3226526" cy="3226526"/>
          </a:xfrm>
          <a:prstGeom prst="rect">
            <a:avLst/>
          </a:prstGeom>
          <a:noFill/>
          <a:ln w="9525">
            <a:noFill/>
            <a:miter lim="800000"/>
            <a:headEnd/>
            <a:tailEnd/>
          </a:ln>
        </p:spPr>
      </p:pic>
      <p:pic>
        <p:nvPicPr>
          <p:cNvPr id="17413" name="Picture 5"/>
          <p:cNvPicPr>
            <a:picLocks noChangeAspect="1" noChangeArrowheads="1"/>
          </p:cNvPicPr>
          <p:nvPr/>
        </p:nvPicPr>
        <p:blipFill>
          <a:blip r:embed="rId4" cstate="print"/>
          <a:srcRect/>
          <a:stretch>
            <a:fillRect/>
          </a:stretch>
        </p:blipFill>
        <p:spPr bwMode="auto">
          <a:xfrm>
            <a:off x="679269" y="3103516"/>
            <a:ext cx="3208019" cy="320801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20</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4" name="Rectangle 6"/>
          <p:cNvSpPr>
            <a:spLocks noGrp="1" noChangeArrowheads="1"/>
          </p:cNvSpPr>
          <p:nvPr>
            <p:ph type="title"/>
          </p:nvPr>
        </p:nvSpPr>
        <p:spPr>
          <a:xfrm>
            <a:off x="431800" y="260350"/>
            <a:ext cx="10363200" cy="1143000"/>
          </a:xfrm>
          <a:noFill/>
        </p:spPr>
        <p:txBody>
          <a:bodyPr>
            <a:normAutofit fontScale="90000"/>
          </a:bodyPr>
          <a:lstStyle/>
          <a:p>
            <a:r>
              <a:rPr lang="tr-TR" sz="4000" dirty="0" smtClean="0">
                <a:solidFill>
                  <a:srgbClr val="3DEAF7"/>
                </a:solidFill>
              </a:rPr>
              <a:t>BİYOREMEDYASYON</a:t>
            </a:r>
            <a:r>
              <a:rPr lang="tr-TR" sz="4800" dirty="0" smtClean="0">
                <a:solidFill>
                  <a:srgbClr val="3DEAF7"/>
                </a:solidFill>
              </a:rPr>
              <a:t> </a:t>
            </a:r>
            <a:r>
              <a:rPr lang="en-AU" dirty="0" smtClean="0">
                <a:solidFill>
                  <a:srgbClr val="3DEAF7"/>
                </a:solidFill>
              </a:rPr>
              <a:t/>
            </a:r>
            <a:br>
              <a:rPr lang="en-AU" dirty="0" smtClean="0">
                <a:solidFill>
                  <a:srgbClr val="3DEAF7"/>
                </a:solidFill>
              </a:rPr>
            </a:br>
            <a:r>
              <a:rPr lang="tr-TR" sz="4000" dirty="0" smtClean="0">
                <a:solidFill>
                  <a:srgbClr val="3DEAF7"/>
                </a:solidFill>
              </a:rPr>
              <a:t>Maliyet</a:t>
            </a:r>
            <a:endParaRPr lang="en-AU" sz="4000" dirty="0" smtClean="0">
              <a:solidFill>
                <a:srgbClr val="3DEAF7"/>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16539" y="957181"/>
            <a:ext cx="7972044" cy="4825605"/>
          </a:xfrm>
          <a:prstGeom prst="rect">
            <a:avLst/>
          </a:prstGeom>
        </p:spPr>
      </p:pic>
      <p:sp>
        <p:nvSpPr>
          <p:cNvPr id="5" name="TextBox 4"/>
          <p:cNvSpPr txBox="1"/>
          <p:nvPr/>
        </p:nvSpPr>
        <p:spPr>
          <a:xfrm>
            <a:off x="1916539" y="5956663"/>
            <a:ext cx="8360228" cy="369332"/>
          </a:xfrm>
          <a:prstGeom prst="rect">
            <a:avLst/>
          </a:prstGeom>
          <a:noFill/>
        </p:spPr>
        <p:txBody>
          <a:bodyPr wrap="square" rtlCol="0">
            <a:spAutoFit/>
          </a:bodyPr>
          <a:lstStyle/>
          <a:p>
            <a:r>
              <a:rPr lang="en-US" dirty="0" smtClean="0"/>
              <a:t>Not</a:t>
            </a:r>
            <a:r>
              <a:rPr lang="tr-TR" dirty="0" smtClean="0"/>
              <a:t>: Maliyetler işlenen toprağın miktarına bağlı olarak değişebilir</a:t>
            </a:r>
            <a:r>
              <a:rPr lang="en-US" dirty="0" smtClean="0"/>
              <a:t>.</a:t>
            </a:r>
            <a:endParaRPr lang="en-AU" dirty="0"/>
          </a:p>
        </p:txBody>
      </p:sp>
    </p:spTree>
    <p:extLst>
      <p:ext uri="{BB962C8B-B14F-4D97-AF65-F5344CB8AC3E}">
        <p14:creationId xmlns="" xmlns:p14="http://schemas.microsoft.com/office/powerpoint/2010/main" val="292781118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21</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274320" y="1484783"/>
            <a:ext cx="11220993" cy="4832092"/>
          </a:xfrm>
          <a:prstGeom prst="rect">
            <a:avLst/>
          </a:prstGeom>
          <a:noFill/>
          <a:ln w="12700">
            <a:noFill/>
            <a:miter lim="800000"/>
            <a:headEnd/>
            <a:tailEnd/>
          </a:ln>
        </p:spPr>
        <p:txBody>
          <a:bodyPr wrap="square">
            <a:spAutoFit/>
          </a:bodyPr>
          <a:lstStyle/>
          <a:p>
            <a:pPr marL="444500" lvl="1"/>
            <a:r>
              <a:rPr lang="tr-TR" sz="2800" dirty="0" smtClean="0"/>
              <a:t>Toprak sağaltımındaki öncelik sırası (en çok tercih edilenden en az tercih edilene)</a:t>
            </a:r>
            <a:r>
              <a:rPr lang="en-US" sz="2800" dirty="0" smtClean="0"/>
              <a:t>:</a:t>
            </a:r>
            <a:endParaRPr lang="en-US" sz="2800" dirty="0" smtClean="0"/>
          </a:p>
          <a:p>
            <a:pPr marL="444500" lvl="1"/>
            <a:endParaRPr lang="en-US" sz="2800" dirty="0"/>
          </a:p>
          <a:p>
            <a:pPr marL="958850" lvl="1" indent="-514350">
              <a:buFont typeface="+mj-lt"/>
              <a:buAutoNum type="arabicParenR"/>
            </a:pPr>
            <a:r>
              <a:rPr lang="tr-TR" sz="2800" dirty="0" smtClean="0"/>
              <a:t>Kimyasal maddelerin oluşturduğu riski kabul edilebilir bir düzeye indirmek üzere yerinde işlem</a:t>
            </a:r>
            <a:endParaRPr lang="en-US" sz="2800" dirty="0"/>
          </a:p>
          <a:p>
            <a:pPr marL="958850" lvl="1" indent="-514350">
              <a:buFont typeface="+mj-lt"/>
              <a:buAutoNum type="arabicParenR"/>
            </a:pPr>
            <a:r>
              <a:rPr lang="tr-TR" sz="2800" dirty="0" smtClean="0"/>
              <a:t>Kimyasal maddelerin oluşturduğu riski kabul edilebilir bir düzeye indirmek üzere </a:t>
            </a:r>
            <a:r>
              <a:rPr lang="tr-TR" sz="2800" dirty="0" smtClean="0"/>
              <a:t>yerinden ötede işleme ve daha sonra eski yerine taşıma</a:t>
            </a:r>
            <a:endParaRPr lang="en-US" sz="2800" dirty="0"/>
          </a:p>
          <a:p>
            <a:pPr marL="958850" lvl="1" indent="-514350">
              <a:buFont typeface="+mj-lt"/>
              <a:buAutoNum type="arabicParenR"/>
            </a:pPr>
            <a:r>
              <a:rPr lang="tr-TR" sz="2800" dirty="0" smtClean="0"/>
              <a:t>Kirli toprağın çevresine koşullara uygun şekilde tasarlanmış bariyerler kurulması</a:t>
            </a:r>
            <a:endParaRPr lang="en-US" sz="2800" dirty="0"/>
          </a:p>
          <a:p>
            <a:pPr marL="958850" lvl="1" indent="-514350">
              <a:buFont typeface="+mj-lt"/>
              <a:buAutoNum type="arabicParenR"/>
            </a:pPr>
            <a:r>
              <a:rPr lang="tr-TR" sz="2800" dirty="0" smtClean="0"/>
              <a:t>Kirlenmiş toprağın onaylanmış dolgu mahallerine atılması</a:t>
            </a:r>
            <a:endParaRPr lang="en-US" sz="2800" dirty="0" smtClean="0"/>
          </a:p>
        </p:txBody>
      </p:sp>
      <p:sp>
        <p:nvSpPr>
          <p:cNvPr id="4104" name="Rectangle 6"/>
          <p:cNvSpPr>
            <a:spLocks noGrp="1" noChangeArrowheads="1"/>
          </p:cNvSpPr>
          <p:nvPr>
            <p:ph type="title"/>
          </p:nvPr>
        </p:nvSpPr>
        <p:spPr>
          <a:xfrm>
            <a:off x="431800" y="260350"/>
            <a:ext cx="10363200" cy="1143000"/>
          </a:xfrm>
          <a:noFill/>
        </p:spPr>
        <p:txBody>
          <a:bodyPr>
            <a:normAutofit/>
          </a:bodyPr>
          <a:lstStyle/>
          <a:p>
            <a:r>
              <a:rPr lang="tr-TR" sz="4800" dirty="0" smtClean="0">
                <a:solidFill>
                  <a:srgbClr val="3DEAF7"/>
                </a:solidFill>
              </a:rPr>
              <a:t>BİYOREMEDYASYON</a:t>
            </a:r>
            <a:endParaRPr lang="en-AU" sz="4000" dirty="0" smtClean="0">
              <a:solidFill>
                <a:srgbClr val="3DEAF7"/>
              </a:solidFill>
            </a:endParaRPr>
          </a:p>
        </p:txBody>
      </p:sp>
    </p:spTree>
    <p:extLst>
      <p:ext uri="{BB962C8B-B14F-4D97-AF65-F5344CB8AC3E}">
        <p14:creationId xmlns="" xmlns:p14="http://schemas.microsoft.com/office/powerpoint/2010/main" val="331535622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22</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274321" y="1954214"/>
            <a:ext cx="10570786" cy="3539430"/>
          </a:xfrm>
          <a:prstGeom prst="rect">
            <a:avLst/>
          </a:prstGeom>
          <a:noFill/>
          <a:ln w="12700">
            <a:noFill/>
            <a:miter lim="800000"/>
            <a:headEnd/>
            <a:tailEnd/>
          </a:ln>
        </p:spPr>
        <p:txBody>
          <a:bodyPr wrap="square">
            <a:spAutoFit/>
          </a:bodyPr>
          <a:lstStyle/>
          <a:p>
            <a:pPr marL="444500" lvl="1"/>
            <a:r>
              <a:rPr lang="en-US" sz="2800" dirty="0" smtClean="0"/>
              <a:t>A</a:t>
            </a:r>
            <a:r>
              <a:rPr lang="tr-TR" sz="2800" dirty="0" smtClean="0"/>
              <a:t>vustralya</a:t>
            </a:r>
            <a:r>
              <a:rPr lang="en-US" sz="2800" dirty="0" smtClean="0"/>
              <a:t>: NEPM</a:t>
            </a:r>
            <a:r>
              <a:rPr lang="tr-TR" sz="2800" dirty="0" smtClean="0"/>
              <a:t> (Ulusal Çevre Koruma Yönetmeliği)</a:t>
            </a:r>
            <a:r>
              <a:rPr lang="en-US" sz="2800" dirty="0" smtClean="0"/>
              <a:t> </a:t>
            </a:r>
            <a:r>
              <a:rPr lang="en-US" sz="2800" dirty="0" smtClean="0"/>
              <a:t>– </a:t>
            </a:r>
            <a:r>
              <a:rPr lang="tr-TR" sz="2800" dirty="0" smtClean="0"/>
              <a:t>SAĞLIK TARAMASI </a:t>
            </a:r>
            <a:r>
              <a:rPr lang="tr-TR" sz="2800" dirty="0" smtClean="0"/>
              <a:t>SEVİYELERİ</a:t>
            </a:r>
          </a:p>
          <a:p>
            <a:pPr marL="444500" lvl="1"/>
            <a:r>
              <a:rPr lang="tr-TR" sz="2800" dirty="0" smtClean="0"/>
              <a:t>Toprağa d</a:t>
            </a:r>
            <a:r>
              <a:rPr lang="tr-TR" sz="2800" dirty="0" smtClean="0"/>
              <a:t>oğrudan temas</a:t>
            </a:r>
            <a:endParaRPr lang="en-US" sz="2800" dirty="0" smtClean="0"/>
          </a:p>
          <a:p>
            <a:pPr marL="444500" lvl="1"/>
            <a:endParaRPr lang="en-US" sz="2800" dirty="0" smtClean="0"/>
          </a:p>
          <a:p>
            <a:pPr marL="444500" lvl="1"/>
            <a:endParaRPr lang="en-US" sz="2800" dirty="0" smtClean="0"/>
          </a:p>
          <a:p>
            <a:pPr marL="444500" lvl="1">
              <a:buFont typeface="Wingdings" pitchFamily="2" charset="2"/>
              <a:buChar char="§"/>
            </a:pPr>
            <a:r>
              <a:rPr lang="en-US" sz="2800" dirty="0" smtClean="0"/>
              <a:t> </a:t>
            </a:r>
            <a:r>
              <a:rPr lang="tr-TR" sz="2800" dirty="0" smtClean="0"/>
              <a:t>Toz teneffüsü</a:t>
            </a:r>
            <a:endParaRPr lang="en-US" sz="2800" dirty="0" smtClean="0"/>
          </a:p>
          <a:p>
            <a:pPr marL="444500" lvl="1">
              <a:buFont typeface="Wingdings" pitchFamily="2" charset="2"/>
              <a:buChar char="§"/>
            </a:pPr>
            <a:r>
              <a:rPr lang="en-US" sz="2800" dirty="0" smtClean="0"/>
              <a:t> </a:t>
            </a:r>
            <a:r>
              <a:rPr lang="tr-TR" sz="2800" dirty="0" smtClean="0"/>
              <a:t>Ağızdan alım</a:t>
            </a:r>
            <a:endParaRPr lang="en-US" sz="2800" dirty="0" smtClean="0"/>
          </a:p>
          <a:p>
            <a:pPr marL="444500" lvl="1">
              <a:buFont typeface="Wingdings" pitchFamily="2" charset="2"/>
              <a:buChar char="§"/>
            </a:pPr>
            <a:r>
              <a:rPr lang="en-US" sz="2800" dirty="0" smtClean="0"/>
              <a:t> </a:t>
            </a:r>
            <a:r>
              <a:rPr lang="en-US" sz="2800" dirty="0" smtClean="0"/>
              <a:t>De</a:t>
            </a:r>
            <a:r>
              <a:rPr lang="tr-TR" sz="2800" dirty="0" smtClean="0"/>
              <a:t>ri teması</a:t>
            </a:r>
            <a:endParaRPr lang="en-US" sz="2800" dirty="0" smtClean="0"/>
          </a:p>
        </p:txBody>
      </p:sp>
      <p:pic>
        <p:nvPicPr>
          <p:cNvPr id="6" name="Picture 5" descr="Table 4.jpg"/>
          <p:cNvPicPr>
            <a:picLocks noChangeAspect="1"/>
          </p:cNvPicPr>
          <p:nvPr/>
        </p:nvPicPr>
        <p:blipFill>
          <a:blip r:embed="rId2" cstate="print"/>
          <a:stretch>
            <a:fillRect/>
          </a:stretch>
        </p:blipFill>
        <p:spPr>
          <a:xfrm>
            <a:off x="3980034" y="3410395"/>
            <a:ext cx="8211966" cy="3041469"/>
          </a:xfrm>
          <a:prstGeom prst="rect">
            <a:avLst/>
          </a:prstGeom>
        </p:spPr>
      </p:pic>
      <p:sp>
        <p:nvSpPr>
          <p:cNvPr id="8" name="Rectangle 6"/>
          <p:cNvSpPr>
            <a:spLocks noGrp="1" noChangeArrowheads="1"/>
          </p:cNvSpPr>
          <p:nvPr>
            <p:ph type="title"/>
          </p:nvPr>
        </p:nvSpPr>
        <p:spPr>
          <a:xfrm>
            <a:off x="392612" y="404042"/>
            <a:ext cx="10363200" cy="1143000"/>
          </a:xfrm>
          <a:noFill/>
        </p:spPr>
        <p:txBody>
          <a:bodyPr>
            <a:normAutofit fontScale="90000"/>
          </a:bodyPr>
          <a:lstStyle/>
          <a:p>
            <a:r>
              <a:rPr lang="tr-TR" sz="5400" dirty="0" smtClean="0">
                <a:solidFill>
                  <a:srgbClr val="3DEAF7"/>
                </a:solidFill>
              </a:rPr>
              <a:t>BİYOREMEDYASYON </a:t>
            </a:r>
            <a:r>
              <a:rPr lang="en-AU" dirty="0" smtClean="0">
                <a:solidFill>
                  <a:srgbClr val="3DEAF7"/>
                </a:solidFill>
              </a:rPr>
              <a:t/>
            </a:r>
            <a:br>
              <a:rPr lang="en-AU" dirty="0" smtClean="0">
                <a:solidFill>
                  <a:srgbClr val="3DEAF7"/>
                </a:solidFill>
              </a:rPr>
            </a:br>
            <a:r>
              <a:rPr lang="tr-TR" sz="3600" dirty="0" smtClean="0">
                <a:solidFill>
                  <a:srgbClr val="3DEAF7"/>
                </a:solidFill>
              </a:rPr>
              <a:t>Yerinde yeniden kullanım</a:t>
            </a:r>
            <a:endParaRPr lang="en-AU" sz="3600" dirty="0" smtClean="0">
              <a:solidFill>
                <a:srgbClr val="3DEAF7"/>
              </a:solidFill>
            </a:endParaRPr>
          </a:p>
        </p:txBody>
      </p:sp>
    </p:spTree>
    <p:extLst>
      <p:ext uri="{BB962C8B-B14F-4D97-AF65-F5344CB8AC3E}">
        <p14:creationId xmlns="" xmlns:p14="http://schemas.microsoft.com/office/powerpoint/2010/main" val="286228746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B9B2370-CC85-4AB4-AC64-83E5FA061450}" type="slidenum">
              <a:rPr lang="en-AU" altLang="en-US"/>
              <a:pPr/>
              <a:t>23</a:t>
            </a:fld>
            <a:endParaRPr lang="en-AU" altLang="en-US" dirty="0"/>
          </a:p>
        </p:txBody>
      </p:sp>
      <p:sp>
        <p:nvSpPr>
          <p:cNvPr id="6" name="Footer Placeholder 4"/>
          <p:cNvSpPr>
            <a:spLocks noGrp="1"/>
          </p:cNvSpPr>
          <p:nvPr>
            <p:ph type="ftr" sz="quarter" idx="11"/>
          </p:nvPr>
        </p:nvSpPr>
        <p:spPr/>
        <p:txBody>
          <a:bodyPr/>
          <a:lstStyle/>
          <a:p>
            <a:r>
              <a:rPr lang="en-AU" altLang="en-US" dirty="0"/>
              <a:t>(c) Enretech Australasia P/L </a:t>
            </a:r>
            <a:r>
              <a:rPr lang="en-AU" altLang="en-US" dirty="0" smtClean="0"/>
              <a:t>2014</a:t>
            </a:r>
            <a:endParaRPr lang="en-AU" altLang="en-US" dirty="0"/>
          </a:p>
        </p:txBody>
      </p:sp>
      <p:sp>
        <p:nvSpPr>
          <p:cNvPr id="466948" name="Rectangle 4"/>
          <p:cNvSpPr>
            <a:spLocks noChangeArrowheads="1"/>
          </p:cNvSpPr>
          <p:nvPr/>
        </p:nvSpPr>
        <p:spPr bwMode="auto">
          <a:xfrm>
            <a:off x="790243" y="1751093"/>
            <a:ext cx="1035237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marL="0" lvl="1"/>
            <a:r>
              <a:rPr lang="tr-TR" sz="2800" dirty="0" smtClean="0"/>
              <a:t>K</a:t>
            </a:r>
            <a:r>
              <a:rPr lang="en-US" sz="2800" dirty="0" smtClean="0"/>
              <a:t>ANADA – </a:t>
            </a:r>
            <a:r>
              <a:rPr lang="tr-TR" sz="2800" dirty="0" smtClean="0"/>
              <a:t>Toprakta kabul edilemez TPH miktarları</a:t>
            </a:r>
            <a:endParaRPr lang="en-US" altLang="en-US" sz="2400" b="1" dirty="0"/>
          </a:p>
        </p:txBody>
      </p:sp>
      <p:graphicFrame>
        <p:nvGraphicFramePr>
          <p:cNvPr id="3" name="Table 2"/>
          <p:cNvGraphicFramePr>
            <a:graphicFrameLocks noGrp="1"/>
          </p:cNvGraphicFramePr>
          <p:nvPr>
            <p:extLst>
              <p:ext uri="{D42A27DB-BD31-4B8C-83A1-F6EECF244321}">
                <p14:modId xmlns="" xmlns:p14="http://schemas.microsoft.com/office/powerpoint/2010/main" val="2558020917"/>
              </p:ext>
            </p:extLst>
          </p:nvPr>
        </p:nvGraphicFramePr>
        <p:xfrm>
          <a:off x="806540" y="2815398"/>
          <a:ext cx="10296888" cy="2801630"/>
        </p:xfrm>
        <a:graphic>
          <a:graphicData uri="http://schemas.openxmlformats.org/drawingml/2006/table">
            <a:tbl>
              <a:tblPr firstRow="1" bandRow="1">
                <a:tableStyleId>{5C22544A-7EE6-4342-B048-85BDC9FD1C3A}</a:tableStyleId>
              </a:tblPr>
              <a:tblGrid>
                <a:gridCol w="5148444"/>
                <a:gridCol w="5148444"/>
              </a:tblGrid>
              <a:tr h="560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smtClean="0"/>
                        <a:t>Endüstriyel</a:t>
                      </a:r>
                      <a:r>
                        <a:rPr lang="tr-TR" sz="2400" b="1" baseline="0" dirty="0" smtClean="0"/>
                        <a:t> – İnce taneli toprak</a:t>
                      </a:r>
                      <a:endParaRPr lang="en-A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smtClean="0"/>
                        <a:t>Endüstriyel</a:t>
                      </a:r>
                      <a:r>
                        <a:rPr lang="tr-TR" sz="2400" b="1" baseline="0" dirty="0" smtClean="0"/>
                        <a:t> – İri taneli toprak</a:t>
                      </a:r>
                      <a:endParaRPr lang="en-AU" sz="2400" dirty="0"/>
                    </a:p>
                  </a:txBody>
                  <a:tcPr/>
                </a:tc>
              </a:tr>
              <a:tr h="560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C6-C10   660 mg/kg</a:t>
                      </a:r>
                      <a:endParaRPr lang="en-A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C6-C10   310 mg/kg</a:t>
                      </a:r>
                      <a:endParaRPr lang="en-AU" sz="2400" dirty="0"/>
                    </a:p>
                  </a:txBody>
                  <a:tcPr/>
                </a:tc>
              </a:tr>
              <a:tr h="560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&gt;C10-C16   1,500 mg/kg</a:t>
                      </a:r>
                      <a:endParaRPr lang="en-A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&gt;C10-C16   760 mg/kg</a:t>
                      </a:r>
                      <a:endParaRPr lang="en-AU" sz="2400" dirty="0"/>
                    </a:p>
                  </a:txBody>
                  <a:tcPr/>
                </a:tc>
              </a:tr>
              <a:tr h="560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&gt;C16-C34   2,500 mg/kg</a:t>
                      </a:r>
                      <a:endParaRPr lang="en-A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&gt;C16-C34   1,700 mg/kg</a:t>
                      </a:r>
                      <a:endParaRPr lang="en-AU" sz="2400" dirty="0"/>
                    </a:p>
                  </a:txBody>
                  <a:tcPr/>
                </a:tc>
              </a:tr>
              <a:tr h="560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&gt;C35   6,600 mg/kg</a:t>
                      </a:r>
                      <a:endParaRPr lang="en-A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&gt;C35   3,300 mg/kg</a:t>
                      </a:r>
                      <a:endParaRPr lang="en-AU" sz="2400" dirty="0"/>
                    </a:p>
                  </a:txBody>
                  <a:tcPr/>
                </a:tc>
              </a:tr>
            </a:tbl>
          </a:graphicData>
        </a:graphic>
      </p:graphicFrame>
      <p:sp>
        <p:nvSpPr>
          <p:cNvPr id="8" name="Rectangle 6"/>
          <p:cNvSpPr>
            <a:spLocks noGrp="1" noChangeArrowheads="1"/>
          </p:cNvSpPr>
          <p:nvPr>
            <p:ph type="title"/>
          </p:nvPr>
        </p:nvSpPr>
        <p:spPr>
          <a:xfrm>
            <a:off x="392612" y="404042"/>
            <a:ext cx="10363200" cy="1143000"/>
          </a:xfrm>
          <a:noFill/>
        </p:spPr>
        <p:txBody>
          <a:bodyPr>
            <a:normAutofit fontScale="90000"/>
          </a:bodyPr>
          <a:lstStyle/>
          <a:p>
            <a:r>
              <a:rPr lang="tr-TR" sz="5400" dirty="0" smtClean="0">
                <a:solidFill>
                  <a:srgbClr val="3DEAF7"/>
                </a:solidFill>
              </a:rPr>
              <a:t>BİYOREMEDYASYON </a:t>
            </a:r>
            <a:r>
              <a:rPr lang="en-AU" dirty="0" smtClean="0">
                <a:solidFill>
                  <a:srgbClr val="3DEAF7"/>
                </a:solidFill>
              </a:rPr>
              <a:t/>
            </a:r>
            <a:br>
              <a:rPr lang="en-AU" dirty="0" smtClean="0">
                <a:solidFill>
                  <a:srgbClr val="3DEAF7"/>
                </a:solidFill>
              </a:rPr>
            </a:br>
            <a:r>
              <a:rPr lang="tr-TR" sz="3600" dirty="0" smtClean="0">
                <a:solidFill>
                  <a:srgbClr val="3DEAF7"/>
                </a:solidFill>
              </a:rPr>
              <a:t> Yerinde yeniden kullanım</a:t>
            </a:r>
            <a:endParaRPr lang="en-AU" sz="3600" dirty="0" smtClean="0">
              <a:solidFill>
                <a:srgbClr val="3DEAF7"/>
              </a:solidFill>
            </a:endParaRPr>
          </a:p>
        </p:txBody>
      </p:sp>
    </p:spTree>
    <p:extLst>
      <p:ext uri="{BB962C8B-B14F-4D97-AF65-F5344CB8AC3E}">
        <p14:creationId xmlns="" xmlns:p14="http://schemas.microsoft.com/office/powerpoint/2010/main" val="3658905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0"/>
          </p:nvPr>
        </p:nvSpPr>
        <p:spPr/>
        <p:txBody>
          <a:bodyPr/>
          <a:lstStyle/>
          <a:p>
            <a:fld id="{8C2D0068-C9FC-4618-B83D-F528233B47EE}" type="slidenum">
              <a:rPr lang="en-AU" altLang="en-US"/>
              <a:pPr/>
              <a:t>24</a:t>
            </a:fld>
            <a:endParaRPr lang="en-AU" altLang="en-US" dirty="0"/>
          </a:p>
        </p:txBody>
      </p:sp>
      <p:sp>
        <p:nvSpPr>
          <p:cNvPr id="22" name="Footer Placeholder 6"/>
          <p:cNvSpPr>
            <a:spLocks noGrp="1"/>
          </p:cNvSpPr>
          <p:nvPr>
            <p:ph type="ftr" sz="quarter" idx="11"/>
          </p:nvPr>
        </p:nvSpPr>
        <p:spPr>
          <a:xfrm>
            <a:off x="4140927" y="6420122"/>
            <a:ext cx="3860800" cy="333375"/>
          </a:xfrm>
        </p:spPr>
        <p:txBody>
          <a:bodyPr/>
          <a:lstStyle/>
          <a:p>
            <a:r>
              <a:rPr lang="en-AU" altLang="en-US" dirty="0"/>
              <a:t>(c) Enretech Australasia P/L </a:t>
            </a:r>
            <a:r>
              <a:rPr lang="en-AU" altLang="en-US" dirty="0" smtClean="0"/>
              <a:t>2014</a:t>
            </a:r>
            <a:endParaRPr lang="en-AU" altLang="en-US" dirty="0"/>
          </a:p>
        </p:txBody>
      </p:sp>
      <p:graphicFrame>
        <p:nvGraphicFramePr>
          <p:cNvPr id="461902" name="Group 78"/>
          <p:cNvGraphicFramePr>
            <a:graphicFrameLocks noGrp="1"/>
          </p:cNvGraphicFramePr>
          <p:nvPr>
            <p:ph sz="quarter" idx="3"/>
            <p:extLst>
              <p:ext uri="{D42A27DB-BD31-4B8C-83A1-F6EECF244321}">
                <p14:modId xmlns="" xmlns:p14="http://schemas.microsoft.com/office/powerpoint/2010/main" val="657672227"/>
              </p:ext>
            </p:extLst>
          </p:nvPr>
        </p:nvGraphicFramePr>
        <p:xfrm>
          <a:off x="1007533" y="2276475"/>
          <a:ext cx="10464800" cy="3866642"/>
        </p:xfrm>
        <a:graphic>
          <a:graphicData uri="http://schemas.openxmlformats.org/drawingml/2006/table">
            <a:tbl>
              <a:tblPr/>
              <a:tblGrid>
                <a:gridCol w="2532501"/>
                <a:gridCol w="2555966"/>
                <a:gridCol w="2616200"/>
                <a:gridCol w="2760133"/>
              </a:tblGrid>
              <a:tr h="1873250">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1" i="0" u="none" strike="noStrike" cap="none" normalizeH="0" baseline="0" dirty="0" smtClean="0">
                          <a:ln>
                            <a:noFill/>
                          </a:ln>
                          <a:solidFill>
                            <a:schemeClr val="tx1"/>
                          </a:solidFill>
                          <a:effectLst/>
                          <a:latin typeface="Arial" charset="0"/>
                          <a:ea typeface="Times New Roman" pitchFamily="18" charset="0"/>
                          <a:cs typeface="Arial" charset="0"/>
                        </a:rPr>
                        <a:t>NSW</a:t>
                      </a:r>
                      <a:endPar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1" i="0" u="none" strike="noStrike" cap="none" normalizeH="0" baseline="0" dirty="0" smtClean="0">
                          <a:ln>
                            <a:noFill/>
                          </a:ln>
                          <a:solidFill>
                            <a:schemeClr val="tx1"/>
                          </a:solidFill>
                          <a:effectLst/>
                          <a:latin typeface="Arial" charset="0"/>
                          <a:ea typeface="Times New Roman" pitchFamily="18" charset="0"/>
                          <a:cs typeface="Arial" charset="0"/>
                        </a:rPr>
                        <a:t>Gene</a:t>
                      </a:r>
                      <a:r>
                        <a:rPr kumimoji="0" lang="tr-TR" altLang="en-US" sz="2400" b="1" i="0" u="none" strike="noStrike" cap="none" normalizeH="0" baseline="0" dirty="0" smtClean="0">
                          <a:ln>
                            <a:noFill/>
                          </a:ln>
                          <a:solidFill>
                            <a:schemeClr val="tx1"/>
                          </a:solidFill>
                          <a:effectLst/>
                          <a:latin typeface="Arial" charset="0"/>
                          <a:ea typeface="Times New Roman" pitchFamily="18" charset="0"/>
                          <a:cs typeface="Arial" charset="0"/>
                        </a:rPr>
                        <a:t>l Katı Atık</a:t>
                      </a:r>
                      <a:endParaRPr kumimoji="0" lang="en-AU" altLang="en-US" sz="2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smtClean="0">
                          <a:ln>
                            <a:noFill/>
                          </a:ln>
                          <a:solidFill>
                            <a:schemeClr val="tx1"/>
                          </a:solidFill>
                          <a:effectLst/>
                          <a:latin typeface="Arial" charset="0"/>
                          <a:ea typeface="Times New Roman" pitchFamily="18" charset="0"/>
                          <a:cs typeface="Arial" charset="0"/>
                        </a:rPr>
                        <a:t>Kısıtlanmış Katı Atık</a:t>
                      </a:r>
                      <a:endPar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9663">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C10-C36</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Petrol</a:t>
                      </a: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chemeClr val="tx1"/>
                          </a:solidFill>
                          <a:effectLst/>
                          <a:latin typeface="Arial" charset="0"/>
                          <a:ea typeface="Times New Roman" pitchFamily="18" charset="0"/>
                          <a:cs typeface="Arial" charset="0"/>
                        </a:rPr>
                        <a:t>Hidrokarbonları</a:t>
                      </a:r>
                      <a:endPar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(mg/kg)</a:t>
                      </a: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10,000</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40,000</a:t>
                      </a: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6"/>
          <p:cNvSpPr>
            <a:spLocks noGrp="1" noChangeArrowheads="1"/>
          </p:cNvSpPr>
          <p:nvPr>
            <p:ph type="title"/>
          </p:nvPr>
        </p:nvSpPr>
        <p:spPr>
          <a:xfrm>
            <a:off x="392612" y="404042"/>
            <a:ext cx="10363200" cy="1143000"/>
          </a:xfrm>
          <a:noFill/>
        </p:spPr>
        <p:txBody>
          <a:bodyPr>
            <a:normAutofit fontScale="90000"/>
          </a:bodyPr>
          <a:lstStyle/>
          <a:p>
            <a:r>
              <a:rPr lang="tr-TR" sz="5400" dirty="0" smtClean="0">
                <a:solidFill>
                  <a:srgbClr val="3DEAF7"/>
                </a:solidFill>
              </a:rPr>
              <a:t>BİYOREMEDYASYON </a:t>
            </a:r>
            <a:r>
              <a:rPr lang="en-AU" dirty="0" smtClean="0">
                <a:solidFill>
                  <a:srgbClr val="3DEAF7"/>
                </a:solidFill>
              </a:rPr>
              <a:t/>
            </a:r>
            <a:br>
              <a:rPr lang="en-AU" dirty="0" smtClean="0">
                <a:solidFill>
                  <a:srgbClr val="3DEAF7"/>
                </a:solidFill>
              </a:rPr>
            </a:br>
            <a:r>
              <a:rPr lang="tr-TR" sz="3600" dirty="0" smtClean="0">
                <a:solidFill>
                  <a:srgbClr val="3DEAF7"/>
                </a:solidFill>
              </a:rPr>
              <a:t>Toprak dolgusuna atılma</a:t>
            </a:r>
            <a:endParaRPr lang="en-AU" sz="3600" dirty="0" smtClean="0">
              <a:solidFill>
                <a:srgbClr val="3DEAF7"/>
              </a:solidFill>
            </a:endParaRPr>
          </a:p>
        </p:txBody>
      </p:sp>
    </p:spTree>
    <p:extLst>
      <p:ext uri="{BB962C8B-B14F-4D97-AF65-F5344CB8AC3E}">
        <p14:creationId xmlns="" xmlns:p14="http://schemas.microsoft.com/office/powerpoint/2010/main" val="33555612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0"/>
          </p:nvPr>
        </p:nvSpPr>
        <p:spPr/>
        <p:txBody>
          <a:bodyPr/>
          <a:lstStyle/>
          <a:p>
            <a:fld id="{67522204-7714-490F-A7DC-2D66F9F69027}" type="slidenum">
              <a:rPr lang="en-AU" altLang="en-US"/>
              <a:pPr/>
              <a:t>25</a:t>
            </a:fld>
            <a:endParaRPr lang="en-AU" altLang="en-US" dirty="0"/>
          </a:p>
        </p:txBody>
      </p:sp>
      <p:sp>
        <p:nvSpPr>
          <p:cNvPr id="22" name="Footer Placeholder 6"/>
          <p:cNvSpPr>
            <a:spLocks noGrp="1"/>
          </p:cNvSpPr>
          <p:nvPr>
            <p:ph type="ftr" sz="quarter" idx="11"/>
          </p:nvPr>
        </p:nvSpPr>
        <p:spPr>
          <a:xfrm>
            <a:off x="4245428" y="6433185"/>
            <a:ext cx="3860800" cy="333375"/>
          </a:xfrm>
        </p:spPr>
        <p:txBody>
          <a:bodyPr/>
          <a:lstStyle/>
          <a:p>
            <a:r>
              <a:rPr lang="en-AU" altLang="en-US" dirty="0"/>
              <a:t>(c) Enretech Australasia P/L </a:t>
            </a:r>
            <a:r>
              <a:rPr lang="en-AU" altLang="en-US" dirty="0" smtClean="0"/>
              <a:t>2014</a:t>
            </a:r>
            <a:endParaRPr lang="en-AU" altLang="en-US" dirty="0"/>
          </a:p>
        </p:txBody>
      </p:sp>
      <p:graphicFrame>
        <p:nvGraphicFramePr>
          <p:cNvPr id="471068" name="Group 28"/>
          <p:cNvGraphicFramePr>
            <a:graphicFrameLocks noGrp="1"/>
          </p:cNvGraphicFramePr>
          <p:nvPr>
            <p:ph sz="quarter" idx="3"/>
            <p:extLst>
              <p:ext uri="{D42A27DB-BD31-4B8C-83A1-F6EECF244321}">
                <p14:modId xmlns="" xmlns:p14="http://schemas.microsoft.com/office/powerpoint/2010/main" val="2228249833"/>
              </p:ext>
            </p:extLst>
          </p:nvPr>
        </p:nvGraphicFramePr>
        <p:xfrm>
          <a:off x="1007534" y="2276475"/>
          <a:ext cx="10369551" cy="3692571"/>
        </p:xfrm>
        <a:graphic>
          <a:graphicData uri="http://schemas.openxmlformats.org/drawingml/2006/table">
            <a:tbl>
              <a:tblPr/>
              <a:tblGrid>
                <a:gridCol w="2976033"/>
                <a:gridCol w="2400300"/>
                <a:gridCol w="2688167"/>
                <a:gridCol w="2305051"/>
              </a:tblGrid>
              <a:tr h="2582908">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1" i="0" u="none" strike="noStrike" cap="none" normalizeH="0" baseline="0" dirty="0" smtClean="0">
                          <a:ln>
                            <a:noFill/>
                          </a:ln>
                          <a:solidFill>
                            <a:schemeClr val="tx1"/>
                          </a:solidFill>
                          <a:effectLst/>
                          <a:latin typeface="Arial" charset="0"/>
                          <a:ea typeface="Times New Roman" pitchFamily="18" charset="0"/>
                          <a:cs typeface="Arial" charset="0"/>
                        </a:rPr>
                        <a:t>VIC</a:t>
                      </a:r>
                      <a:endPar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C10-C36</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Petrol</a:t>
                      </a: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chemeClr val="tx1"/>
                          </a:solidFill>
                          <a:effectLst/>
                          <a:latin typeface="Arial" charset="0"/>
                          <a:ea typeface="Times New Roman" pitchFamily="18" charset="0"/>
                          <a:cs typeface="Arial" charset="0"/>
                        </a:rPr>
                        <a:t>Hidrokarbonları</a:t>
                      </a:r>
                      <a:endPar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mg/kg)</a:t>
                      </a: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altLang="en-US" sz="2400" b="1" i="0" u="none" strike="noStrike" cap="none" normalizeH="0" baseline="0" dirty="0" smtClean="0">
                          <a:ln>
                            <a:noFill/>
                          </a:ln>
                          <a:solidFill>
                            <a:schemeClr val="tx1"/>
                          </a:solidFill>
                          <a:effectLst/>
                          <a:latin typeface="Arial" charset="0"/>
                        </a:rPr>
                        <a:t>Endüstriyel atıklar</a:t>
                      </a:r>
                      <a:endParaRPr kumimoji="0" lang="en-US" altLang="en-US" sz="24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1" i="0" u="none" strike="noStrike" cap="none" normalizeH="0" baseline="0" dirty="0" smtClean="0">
                          <a:ln>
                            <a:noFill/>
                          </a:ln>
                          <a:solidFill>
                            <a:schemeClr val="tx1"/>
                          </a:solidFill>
                          <a:effectLst/>
                          <a:latin typeface="Arial" charset="0"/>
                        </a:rPr>
                        <a:t>C </a:t>
                      </a:r>
                      <a:r>
                        <a:rPr kumimoji="0" lang="tr-TR" altLang="en-US" sz="2400" b="1" i="0" u="none" strike="noStrike" cap="none" normalizeH="0" baseline="0" dirty="0" smtClean="0">
                          <a:ln>
                            <a:noFill/>
                          </a:ln>
                          <a:solidFill>
                            <a:schemeClr val="tx1"/>
                          </a:solidFill>
                          <a:effectLst/>
                          <a:latin typeface="Arial" charset="0"/>
                        </a:rPr>
                        <a:t>Kategorisi atıklar</a:t>
                      </a:r>
                      <a:endParaRPr kumimoji="0" lang="en-US" altLang="en-US" sz="2400" b="1"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smtClean="0">
                          <a:ln>
                            <a:noFill/>
                          </a:ln>
                          <a:solidFill>
                            <a:schemeClr val="tx1"/>
                          </a:solidFill>
                          <a:effectLst/>
                          <a:latin typeface="Arial" charset="0"/>
                        </a:rPr>
                        <a:t>B</a:t>
                      </a:r>
                      <a:r>
                        <a:rPr kumimoji="0" lang="en-AU" altLang="en-US" sz="2400" b="1" i="0" u="none" strike="noStrike" cap="none" normalizeH="0" baseline="0" dirty="0" smtClean="0">
                          <a:ln>
                            <a:noFill/>
                          </a:ln>
                          <a:solidFill>
                            <a:schemeClr val="tx1"/>
                          </a:solidFill>
                          <a:effectLst/>
                          <a:latin typeface="Arial" charset="0"/>
                        </a:rPr>
                        <a:t> </a:t>
                      </a:r>
                      <a:r>
                        <a:rPr kumimoji="0" lang="tr-TR" altLang="en-US" sz="2400" b="1" i="0" u="none" strike="noStrike" cap="none" normalizeH="0" baseline="0" dirty="0" smtClean="0">
                          <a:ln>
                            <a:noFill/>
                          </a:ln>
                          <a:solidFill>
                            <a:schemeClr val="tx1"/>
                          </a:solidFill>
                          <a:effectLst/>
                          <a:latin typeface="Arial" charset="0"/>
                        </a:rPr>
                        <a:t>Kategorisi atıklar</a:t>
                      </a:r>
                      <a:endParaRPr kumimoji="0" lang="en-US" altLang="en-US" sz="2400" b="1"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9663">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Arial" charset="0"/>
                        </a:rPr>
                        <a:t>5,000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10,000</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40,000</a:t>
                      </a: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6"/>
          <p:cNvSpPr>
            <a:spLocks noGrp="1" noChangeArrowheads="1"/>
          </p:cNvSpPr>
          <p:nvPr>
            <p:ph type="title"/>
          </p:nvPr>
        </p:nvSpPr>
        <p:spPr>
          <a:xfrm>
            <a:off x="392612" y="404042"/>
            <a:ext cx="10363200" cy="1143000"/>
          </a:xfrm>
          <a:noFill/>
        </p:spPr>
        <p:txBody>
          <a:bodyPr>
            <a:normAutofit fontScale="90000"/>
          </a:bodyPr>
          <a:lstStyle/>
          <a:p>
            <a:r>
              <a:rPr lang="tr-TR" sz="5400" dirty="0" smtClean="0">
                <a:solidFill>
                  <a:srgbClr val="3DEAF7"/>
                </a:solidFill>
              </a:rPr>
              <a:t>BİYOREMEDYASYON </a:t>
            </a:r>
            <a:r>
              <a:rPr lang="en-AU" dirty="0" smtClean="0">
                <a:solidFill>
                  <a:srgbClr val="3DEAF7"/>
                </a:solidFill>
              </a:rPr>
              <a:t/>
            </a:r>
            <a:br>
              <a:rPr lang="en-AU" dirty="0" smtClean="0">
                <a:solidFill>
                  <a:srgbClr val="3DEAF7"/>
                </a:solidFill>
              </a:rPr>
            </a:br>
            <a:r>
              <a:rPr lang="en-AU" sz="3600" dirty="0" smtClean="0">
                <a:solidFill>
                  <a:srgbClr val="3DEAF7"/>
                </a:solidFill>
              </a:rPr>
              <a:t>Disposal to Landfill</a:t>
            </a:r>
          </a:p>
        </p:txBody>
      </p:sp>
    </p:spTree>
    <p:extLst>
      <p:ext uri="{BB962C8B-B14F-4D97-AF65-F5344CB8AC3E}">
        <p14:creationId xmlns="" xmlns:p14="http://schemas.microsoft.com/office/powerpoint/2010/main" val="205310545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0"/>
          </p:nvPr>
        </p:nvSpPr>
        <p:spPr/>
        <p:txBody>
          <a:bodyPr/>
          <a:lstStyle/>
          <a:p>
            <a:fld id="{2A185C00-230E-4749-A4FD-47514D54CC05}" type="slidenum">
              <a:rPr lang="en-AU" altLang="en-US"/>
              <a:pPr/>
              <a:t>26</a:t>
            </a:fld>
            <a:endParaRPr lang="en-AU" altLang="en-US" dirty="0"/>
          </a:p>
        </p:txBody>
      </p:sp>
      <p:sp>
        <p:nvSpPr>
          <p:cNvPr id="22" name="Footer Placeholder 6"/>
          <p:cNvSpPr>
            <a:spLocks noGrp="1"/>
          </p:cNvSpPr>
          <p:nvPr>
            <p:ph type="ftr" sz="quarter" idx="11"/>
          </p:nvPr>
        </p:nvSpPr>
        <p:spPr>
          <a:xfrm>
            <a:off x="4101738" y="6420123"/>
            <a:ext cx="3860800" cy="333375"/>
          </a:xfrm>
        </p:spPr>
        <p:txBody>
          <a:bodyPr/>
          <a:lstStyle/>
          <a:p>
            <a:r>
              <a:rPr lang="en-AU" altLang="en-US" dirty="0"/>
              <a:t>(c) Enretech Australasia P/L </a:t>
            </a:r>
            <a:r>
              <a:rPr lang="en-AU" altLang="en-US" dirty="0" smtClean="0"/>
              <a:t>2014</a:t>
            </a:r>
            <a:endParaRPr lang="en-AU" altLang="en-US" dirty="0"/>
          </a:p>
        </p:txBody>
      </p:sp>
      <p:graphicFrame>
        <p:nvGraphicFramePr>
          <p:cNvPr id="473130" name="Group 42"/>
          <p:cNvGraphicFramePr>
            <a:graphicFrameLocks noGrp="1"/>
          </p:cNvGraphicFramePr>
          <p:nvPr>
            <p:ph sz="quarter" idx="3"/>
          </p:nvPr>
        </p:nvGraphicFramePr>
        <p:xfrm>
          <a:off x="1007533" y="2276475"/>
          <a:ext cx="10560051" cy="3532188"/>
        </p:xfrm>
        <a:graphic>
          <a:graphicData uri="http://schemas.openxmlformats.org/drawingml/2006/table">
            <a:tbl>
              <a:tblPr/>
              <a:tblGrid>
                <a:gridCol w="2783417"/>
                <a:gridCol w="2592916"/>
                <a:gridCol w="2688167"/>
                <a:gridCol w="2495551"/>
              </a:tblGrid>
              <a:tr h="2160588">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1" i="0" u="none" strike="noStrike" cap="none" normalizeH="0" baseline="0" dirty="0" smtClean="0">
                          <a:ln>
                            <a:noFill/>
                          </a:ln>
                          <a:solidFill>
                            <a:schemeClr val="tx1"/>
                          </a:solidFill>
                          <a:effectLst/>
                          <a:latin typeface="Arial" charset="0"/>
                          <a:ea typeface="Times New Roman" pitchFamily="18" charset="0"/>
                          <a:cs typeface="Arial" charset="0"/>
                        </a:rPr>
                        <a:t>WA</a:t>
                      </a:r>
                      <a:endPar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10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Arial" charset="0"/>
                          <a:ea typeface="Times New Roman" pitchFamily="18" charset="0"/>
                          <a:cs typeface="Arial" charset="0"/>
                        </a:rPr>
                        <a:t>C16-C35</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dirty="0" smtClean="0">
                          <a:ln>
                            <a:noFill/>
                          </a:ln>
                          <a:solidFill>
                            <a:schemeClr val="tx1"/>
                          </a:solidFill>
                          <a:effectLst/>
                          <a:latin typeface="Arial" charset="0"/>
                          <a:ea typeface="Times New Roman" pitchFamily="18" charset="0"/>
                          <a:cs typeface="Arial" charset="0"/>
                        </a:rPr>
                        <a:t>Petrol</a:t>
                      </a:r>
                      <a:endParaRPr kumimoji="0" lang="en-US" alt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en-US" sz="2000" b="0" i="0" u="none" strike="noStrike" cap="none" normalizeH="0" baseline="0" dirty="0" smtClean="0">
                          <a:ln>
                            <a:noFill/>
                          </a:ln>
                          <a:solidFill>
                            <a:schemeClr val="tx1"/>
                          </a:solidFill>
                          <a:effectLst/>
                          <a:latin typeface="Arial" charset="0"/>
                          <a:ea typeface="Times New Roman" pitchFamily="18" charset="0"/>
                          <a:cs typeface="Arial" charset="0"/>
                        </a:rPr>
                        <a:t>Hidrokarbonları</a:t>
                      </a:r>
                      <a:endParaRPr kumimoji="0" lang="en-AU" alt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US" altLang="en-US" sz="2000" b="0" i="0" u="none" strike="noStrike" cap="none" normalizeH="0" baseline="0" dirty="0" err="1" smtClean="0">
                          <a:ln>
                            <a:noFill/>
                          </a:ln>
                          <a:solidFill>
                            <a:schemeClr val="tx1"/>
                          </a:solidFill>
                          <a:effectLst/>
                          <a:latin typeface="Arial" charset="0"/>
                          <a:ea typeface="Times New Roman" pitchFamily="18" charset="0"/>
                          <a:cs typeface="Arial" charset="0"/>
                        </a:rPr>
                        <a:t>aromati</a:t>
                      </a:r>
                      <a:r>
                        <a:rPr kumimoji="0" lang="tr-TR" altLang="en-US" sz="2000" b="0" i="0" u="none" strike="noStrike" cap="none" normalizeH="0" baseline="0" dirty="0" smtClean="0">
                          <a:ln>
                            <a:noFill/>
                          </a:ln>
                          <a:solidFill>
                            <a:schemeClr val="tx1"/>
                          </a:solidFill>
                          <a:effectLst/>
                          <a:latin typeface="Arial" charset="0"/>
                          <a:ea typeface="Times New Roman" pitchFamily="18" charset="0"/>
                          <a:cs typeface="Arial" charset="0"/>
                        </a:rPr>
                        <a:t>k</a:t>
                      </a:r>
                      <a:r>
                        <a:rPr kumimoji="0" lang="en-US" altLang="en-US" sz="2000" b="0"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US" alt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smtClean="0">
                          <a:ln>
                            <a:noFill/>
                          </a:ln>
                          <a:solidFill>
                            <a:schemeClr val="tx1"/>
                          </a:solidFill>
                          <a:effectLst/>
                          <a:latin typeface="Arial" charset="0"/>
                        </a:rPr>
                        <a:t>Sınıf</a:t>
                      </a:r>
                      <a:r>
                        <a:rPr kumimoji="0" lang="en-US" altLang="en-US" sz="2400" b="1" i="0" u="none" strike="noStrike" cap="none" normalizeH="0" baseline="0" dirty="0" smtClean="0">
                          <a:ln>
                            <a:noFill/>
                          </a:ln>
                          <a:solidFill>
                            <a:schemeClr val="tx1"/>
                          </a:solidFill>
                          <a:effectLst/>
                          <a:latin typeface="Arial" charset="0"/>
                        </a:rPr>
                        <a:t> </a:t>
                      </a:r>
                      <a:r>
                        <a:rPr kumimoji="0" lang="en-US" altLang="en-US" sz="2400" b="1" i="0" u="none" strike="noStrike" cap="none" normalizeH="0" baseline="0" dirty="0" smtClean="0">
                          <a:ln>
                            <a:noFill/>
                          </a:ln>
                          <a:solidFill>
                            <a:schemeClr val="tx1"/>
                          </a:solidFill>
                          <a:effectLst/>
                          <a:latin typeface="Arial" charset="0"/>
                        </a:rPr>
                        <a:t>I &amp; II</a:t>
                      </a:r>
                      <a:endParaRPr kumimoji="0" lang="en-US" alt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450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smtClean="0">
                          <a:ln>
                            <a:noFill/>
                          </a:ln>
                          <a:solidFill>
                            <a:schemeClr val="tx1"/>
                          </a:solidFill>
                          <a:effectLst/>
                          <a:latin typeface="Arial" charset="0"/>
                        </a:rPr>
                        <a:t>Sınıf</a:t>
                      </a:r>
                      <a:r>
                        <a:rPr kumimoji="0" lang="en-US" altLang="en-US" sz="2400" b="1" i="0" u="none" strike="noStrike" cap="none" normalizeH="0" baseline="0" dirty="0" smtClean="0">
                          <a:ln>
                            <a:noFill/>
                          </a:ln>
                          <a:solidFill>
                            <a:schemeClr val="tx1"/>
                          </a:solidFill>
                          <a:effectLst/>
                          <a:latin typeface="Arial" charset="0"/>
                        </a:rPr>
                        <a:t> </a:t>
                      </a:r>
                      <a:r>
                        <a:rPr kumimoji="0" lang="en-US" altLang="en-US" sz="2400" b="1" i="0" u="none" strike="noStrike" cap="none" normalizeH="0" baseline="0" dirty="0" smtClean="0">
                          <a:ln>
                            <a:noFill/>
                          </a:ln>
                          <a:solidFill>
                            <a:schemeClr val="tx1"/>
                          </a:solidFill>
                          <a:effectLst/>
                          <a:latin typeface="Arial" charset="0"/>
                        </a:rPr>
                        <a:t>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4,500</a:t>
                      </a:r>
                      <a:endParaRPr kumimoji="0" lang="en-US" altLang="en-US" sz="24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smtClean="0">
                          <a:ln>
                            <a:noFill/>
                          </a:ln>
                          <a:solidFill>
                            <a:schemeClr val="tx1"/>
                          </a:solidFill>
                          <a:effectLst/>
                          <a:latin typeface="Arial" charset="0"/>
                        </a:rPr>
                        <a:t>Sınıf</a:t>
                      </a:r>
                      <a:r>
                        <a:rPr kumimoji="0" lang="en-AU" altLang="en-US" sz="2400" b="1" i="0" u="none" strike="noStrike" cap="none" normalizeH="0" baseline="0" dirty="0" smtClean="0">
                          <a:ln>
                            <a:noFill/>
                          </a:ln>
                          <a:solidFill>
                            <a:schemeClr val="tx1"/>
                          </a:solidFill>
                          <a:effectLst/>
                          <a:latin typeface="Arial" charset="0"/>
                        </a:rPr>
                        <a:t> </a:t>
                      </a:r>
                      <a:r>
                        <a:rPr kumimoji="0" lang="en-AU" altLang="en-US" sz="2400" b="1" i="0" u="none" strike="noStrike" cap="none" normalizeH="0" baseline="0" dirty="0" smtClean="0">
                          <a:ln>
                            <a:noFill/>
                          </a:ln>
                          <a:solidFill>
                            <a:schemeClr val="tx1"/>
                          </a:solidFill>
                          <a:effectLst/>
                          <a:latin typeface="Arial" charset="0"/>
                        </a:rPr>
                        <a:t>IV</a:t>
                      </a:r>
                      <a:endParaRPr kumimoji="0" lang="en-US" alt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18,000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9663">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Arial" charset="0"/>
                        </a:rPr>
                        <a:t>C10-&gt;C35</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dirty="0" smtClean="0">
                          <a:ln>
                            <a:noFill/>
                          </a:ln>
                          <a:solidFill>
                            <a:schemeClr val="tx1"/>
                          </a:solidFill>
                          <a:effectLst/>
                          <a:latin typeface="Arial" charset="0"/>
                          <a:ea typeface="Times New Roman" pitchFamily="18" charset="0"/>
                          <a:cs typeface="Arial" charset="0"/>
                        </a:rPr>
                        <a:t>Petrol</a:t>
                      </a:r>
                      <a:endParaRPr kumimoji="0" lang="en-US" alt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en-US" sz="2000" b="0" i="0" u="none" strike="noStrike" cap="none" normalizeH="0" baseline="0" dirty="0" smtClean="0">
                          <a:ln>
                            <a:noFill/>
                          </a:ln>
                          <a:solidFill>
                            <a:schemeClr val="tx1"/>
                          </a:solidFill>
                          <a:effectLst/>
                          <a:latin typeface="Arial" charset="0"/>
                          <a:ea typeface="Times New Roman" pitchFamily="18" charset="0"/>
                          <a:cs typeface="Arial" charset="0"/>
                        </a:rPr>
                        <a:t>Hidrokarbonları</a:t>
                      </a:r>
                      <a:endParaRPr kumimoji="0" lang="en-AU" alt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Arial" charset="0"/>
                        </a:rPr>
                        <a:t>(</a:t>
                      </a:r>
                      <a:r>
                        <a:rPr kumimoji="0" lang="en-US" altLang="en-US" sz="2000" b="0" i="0" u="none" strike="noStrike" cap="none" normalizeH="0" baseline="0" dirty="0" err="1" smtClean="0">
                          <a:ln>
                            <a:noFill/>
                          </a:ln>
                          <a:solidFill>
                            <a:schemeClr val="tx1"/>
                          </a:solidFill>
                          <a:effectLst/>
                          <a:latin typeface="Arial" charset="0"/>
                        </a:rPr>
                        <a:t>ali</a:t>
                      </a:r>
                      <a:r>
                        <a:rPr kumimoji="0" lang="tr-TR" altLang="en-US" sz="2000" b="0" i="0" u="none" strike="noStrike" cap="none" normalizeH="0" baseline="0" dirty="0" smtClean="0">
                          <a:ln>
                            <a:noFill/>
                          </a:ln>
                          <a:solidFill>
                            <a:schemeClr val="tx1"/>
                          </a:solidFill>
                          <a:effectLst/>
                          <a:latin typeface="Arial" charset="0"/>
                        </a:rPr>
                        <a:t>fatik</a:t>
                      </a:r>
                      <a:r>
                        <a:rPr kumimoji="0" lang="en-US" altLang="en-US" sz="2000" b="0" i="0" u="none" strike="noStrike" cap="none" normalizeH="0" baseline="0" dirty="0" smtClean="0">
                          <a:ln>
                            <a:noFill/>
                          </a:ln>
                          <a:solidFill>
                            <a:schemeClr val="tx1"/>
                          </a:solidFill>
                          <a:effectLst/>
                          <a:latin typeface="Arial" charset="0"/>
                        </a:rPr>
                        <a:t>) </a:t>
                      </a:r>
                      <a:endParaRPr kumimoji="0" lang="en-US" altLang="en-US" sz="2000" b="0" i="0" u="none" strike="noStrike" cap="none" normalizeH="0" baseline="0" dirty="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Arial" charset="0"/>
                        </a:rPr>
                        <a:t>28,000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0" i="0" u="none" strike="noStrike" cap="none" normalizeH="0" baseline="0" dirty="0" smtClean="0">
                          <a:ln>
                            <a:noFill/>
                          </a:ln>
                          <a:solidFill>
                            <a:schemeClr val="tx1"/>
                          </a:solidFill>
                          <a:effectLst/>
                          <a:latin typeface="Arial" charset="0"/>
                          <a:ea typeface="Times New Roman" pitchFamily="18" charset="0"/>
                          <a:cs typeface="Arial" charset="0"/>
                        </a:rPr>
                        <a:t>280,000</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400">
                          <a:solidFill>
                            <a:schemeClr val="tx1"/>
                          </a:solidFill>
                          <a:latin typeface="Arial" charset="0"/>
                        </a:defRPr>
                      </a:lvl1pPr>
                      <a:lvl2pPr algn="l">
                        <a:spcBef>
                          <a:spcPct val="20000"/>
                        </a:spcBef>
                        <a:buClr>
                          <a:schemeClr val="tx2"/>
                        </a:buClr>
                        <a:buSzPct val="65000"/>
                        <a:buFont typeface="Wingdings" pitchFamily="2" charset="2"/>
                        <a:defRPr sz="2200">
                          <a:solidFill>
                            <a:schemeClr val="tx1"/>
                          </a:solidFill>
                          <a:latin typeface="Arial" charset="0"/>
                        </a:defRPr>
                      </a:lvl2pPr>
                      <a:lvl3pPr algn="l">
                        <a:spcBef>
                          <a:spcPct val="20000"/>
                        </a:spcBef>
                        <a:buClr>
                          <a:schemeClr val="hlink"/>
                        </a:buClr>
                        <a:buSzPct val="65000"/>
                        <a:buFont typeface="Wingdings" pitchFamily="2" charset="2"/>
                        <a:defRPr sz="2000">
                          <a:solidFill>
                            <a:schemeClr val="tx1"/>
                          </a:solidFill>
                          <a:latin typeface="Arial" charset="0"/>
                        </a:defRPr>
                      </a:lvl3pPr>
                      <a:lvl4pPr algn="l">
                        <a:spcBef>
                          <a:spcPct val="20000"/>
                        </a:spcBef>
                        <a:buClr>
                          <a:schemeClr val="tx2"/>
                        </a:buClr>
                        <a:buSzPct val="100000"/>
                        <a:defRPr>
                          <a:solidFill>
                            <a:schemeClr val="tx1"/>
                          </a:solidFill>
                          <a:latin typeface="Arial" charset="0"/>
                        </a:defRPr>
                      </a:lvl4pPr>
                      <a:lvl5pPr algn="l">
                        <a:spcBef>
                          <a:spcPct val="20000"/>
                        </a:spcBef>
                        <a:buClr>
                          <a:schemeClr val="hlink"/>
                        </a:buClr>
                        <a:buSzPct val="100000"/>
                        <a:defRPr>
                          <a:solidFill>
                            <a:schemeClr val="tx1"/>
                          </a:solidFill>
                          <a:latin typeface="Arial" charset="0"/>
                        </a:defRPr>
                      </a:lvl5pPr>
                      <a:lvl6pPr fontAlgn="base">
                        <a:spcBef>
                          <a:spcPct val="20000"/>
                        </a:spcBef>
                        <a:spcAft>
                          <a:spcPct val="0"/>
                        </a:spcAft>
                        <a:buClr>
                          <a:schemeClr val="hlink"/>
                        </a:buClr>
                        <a:buSzPct val="100000"/>
                        <a:defRPr>
                          <a:solidFill>
                            <a:schemeClr val="tx1"/>
                          </a:solidFill>
                          <a:latin typeface="Arial" charset="0"/>
                        </a:defRPr>
                      </a:lvl6pPr>
                      <a:lvl7pPr fontAlgn="base">
                        <a:spcBef>
                          <a:spcPct val="20000"/>
                        </a:spcBef>
                        <a:spcAft>
                          <a:spcPct val="0"/>
                        </a:spcAft>
                        <a:buClr>
                          <a:schemeClr val="hlink"/>
                        </a:buClr>
                        <a:buSzPct val="100000"/>
                        <a:defRPr>
                          <a:solidFill>
                            <a:schemeClr val="tx1"/>
                          </a:solidFill>
                          <a:latin typeface="Arial" charset="0"/>
                        </a:defRPr>
                      </a:lvl7pPr>
                      <a:lvl8pPr fontAlgn="base">
                        <a:spcBef>
                          <a:spcPct val="20000"/>
                        </a:spcBef>
                        <a:spcAft>
                          <a:spcPct val="0"/>
                        </a:spcAft>
                        <a:buClr>
                          <a:schemeClr val="hlink"/>
                        </a:buClr>
                        <a:buSzPct val="100000"/>
                        <a:defRPr>
                          <a:solidFill>
                            <a:schemeClr val="tx1"/>
                          </a:solidFill>
                          <a:latin typeface="Arial" charset="0"/>
                        </a:defRPr>
                      </a:lvl8pPr>
                      <a:lvl9pPr fontAlgn="base">
                        <a:spcBef>
                          <a:spcPct val="20000"/>
                        </a:spcBef>
                        <a:spcAft>
                          <a:spcPct val="0"/>
                        </a:spcAft>
                        <a:buClr>
                          <a:schemeClr val="hlink"/>
                        </a:buClr>
                        <a:buSzPct val="100000"/>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Arial" charset="0"/>
                          <a:ea typeface="Times New Roman" pitchFamily="18" charset="0"/>
                          <a:cs typeface="Arial" charset="0"/>
                        </a:rPr>
                        <a:t>NA</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6"/>
          <p:cNvSpPr>
            <a:spLocks noGrp="1" noChangeArrowheads="1"/>
          </p:cNvSpPr>
          <p:nvPr>
            <p:ph type="title"/>
          </p:nvPr>
        </p:nvSpPr>
        <p:spPr>
          <a:xfrm>
            <a:off x="392612" y="404042"/>
            <a:ext cx="10363200" cy="1143000"/>
          </a:xfrm>
          <a:noFill/>
        </p:spPr>
        <p:txBody>
          <a:bodyPr>
            <a:normAutofit fontScale="90000"/>
          </a:bodyPr>
          <a:lstStyle/>
          <a:p>
            <a:r>
              <a:rPr lang="tr-TR" sz="5400" dirty="0" smtClean="0">
                <a:solidFill>
                  <a:srgbClr val="3DEAF7"/>
                </a:solidFill>
              </a:rPr>
              <a:t>BİYOREMEDYASYON </a:t>
            </a:r>
            <a:r>
              <a:rPr lang="en-AU" dirty="0" smtClean="0">
                <a:solidFill>
                  <a:srgbClr val="3DEAF7"/>
                </a:solidFill>
              </a:rPr>
              <a:t/>
            </a:r>
            <a:br>
              <a:rPr lang="en-AU" dirty="0" smtClean="0">
                <a:solidFill>
                  <a:srgbClr val="3DEAF7"/>
                </a:solidFill>
              </a:rPr>
            </a:br>
            <a:r>
              <a:rPr lang="en-AU" sz="3600" dirty="0" smtClean="0">
                <a:solidFill>
                  <a:srgbClr val="3DEAF7"/>
                </a:solidFill>
              </a:rPr>
              <a:t>Disposal to Landfill</a:t>
            </a:r>
          </a:p>
        </p:txBody>
      </p:sp>
    </p:spTree>
    <p:extLst>
      <p:ext uri="{BB962C8B-B14F-4D97-AF65-F5344CB8AC3E}">
        <p14:creationId xmlns="" xmlns:p14="http://schemas.microsoft.com/office/powerpoint/2010/main" val="75427189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F43ABD18-379A-450C-8FE5-14208CECF1D1}" type="slidenum">
              <a:rPr lang="en-AU"/>
              <a:pPr/>
              <a:t>27</a:t>
            </a:fld>
            <a:endParaRPr lang="en-AU" dirty="0"/>
          </a:p>
        </p:txBody>
      </p:sp>
      <p:sp>
        <p:nvSpPr>
          <p:cNvPr id="10243"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pic>
        <p:nvPicPr>
          <p:cNvPr id="8" name="Picture 6" descr="IMG_4253"/>
          <p:cNvPicPr>
            <a:picLocks noChangeAspect="1" noChangeArrowheads="1"/>
          </p:cNvPicPr>
          <p:nvPr/>
        </p:nvPicPr>
        <p:blipFill>
          <a:blip r:embed="rId2" cstate="print"/>
          <a:srcRect t="20795"/>
          <a:stretch>
            <a:fillRect/>
          </a:stretch>
        </p:blipFill>
        <p:spPr bwMode="auto">
          <a:xfrm>
            <a:off x="1583499" y="1700808"/>
            <a:ext cx="9232900" cy="4114800"/>
          </a:xfrm>
          <a:prstGeom prst="rect">
            <a:avLst/>
          </a:prstGeom>
          <a:noFill/>
          <a:ln w="9525">
            <a:noFill/>
            <a:miter lim="800000"/>
            <a:headEnd/>
            <a:tailEnd/>
          </a:ln>
        </p:spPr>
      </p:pic>
      <p:sp>
        <p:nvSpPr>
          <p:cNvPr id="10" name="Rectangle 2"/>
          <p:cNvSpPr txBox="1">
            <a:spLocks noChangeArrowheads="1"/>
          </p:cNvSpPr>
          <p:nvPr/>
        </p:nvSpPr>
        <p:spPr bwMode="auto">
          <a:xfrm>
            <a:off x="7056107" y="5877273"/>
            <a:ext cx="3553056" cy="43207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190500" marR="0" lvl="0" indent="-190500" defTabSz="7620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lang="tr-TR" sz="1800" kern="0" dirty="0" smtClean="0">
                <a:solidFill>
                  <a:schemeClr val="tx2"/>
                </a:solidFill>
                <a:latin typeface="+mn-lt"/>
              </a:rPr>
              <a:t>Saha hazırlığı</a:t>
            </a:r>
            <a:endParaRPr kumimoji="0" lang="en-AU" sz="18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9"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5300" dirty="0" smtClean="0">
                <a:solidFill>
                  <a:srgbClr val="3DEAF7"/>
                </a:solidFill>
              </a:rPr>
              <a:t>PROJE</a:t>
            </a:r>
            <a:r>
              <a:rPr lang="tr-TR" altLang="en-US" sz="5300" dirty="0" smtClean="0">
                <a:solidFill>
                  <a:srgbClr val="3DEAF7"/>
                </a:solidFill>
              </a:rPr>
              <a:t>LER</a:t>
            </a:r>
            <a:r>
              <a:rPr lang="en-AU" altLang="en-US" sz="5300" dirty="0" smtClean="0">
                <a:solidFill>
                  <a:srgbClr val="3DEAF7"/>
                </a:solidFill>
              </a:rPr>
              <a:t/>
            </a:r>
            <a:br>
              <a:rPr lang="en-AU" altLang="en-US" sz="5300" dirty="0" smtClean="0">
                <a:solidFill>
                  <a:srgbClr val="3DEAF7"/>
                </a:solidFill>
              </a:rPr>
            </a:br>
            <a:r>
              <a:rPr lang="tr-TR" altLang="en-US" sz="4900" dirty="0" smtClean="0">
                <a:solidFill>
                  <a:srgbClr val="3DEAF7"/>
                </a:solidFill>
              </a:rPr>
              <a:t>Tipik </a:t>
            </a:r>
            <a:r>
              <a:rPr lang="en-AU" altLang="en-US" sz="4900" dirty="0" smtClean="0">
                <a:solidFill>
                  <a:srgbClr val="3DEAF7"/>
                </a:solidFill>
              </a:rPr>
              <a:t>ex-sit</a:t>
            </a:r>
            <a:r>
              <a:rPr lang="tr-TR" altLang="en-US" sz="4900" dirty="0" smtClean="0">
                <a:solidFill>
                  <a:srgbClr val="3DEAF7"/>
                </a:solidFill>
              </a:rPr>
              <a:t>u işleme</a:t>
            </a:r>
            <a:endParaRPr lang="en-AU" altLang="en-US" sz="4900" dirty="0" smtClean="0">
              <a:solidFill>
                <a:srgbClr val="3DEAF7"/>
              </a:solidFill>
            </a:endParaRPr>
          </a:p>
        </p:txBody>
      </p:sp>
    </p:spTree>
    <p:extLst>
      <p:ext uri="{BB962C8B-B14F-4D97-AF65-F5344CB8AC3E}">
        <p14:creationId xmlns="" xmlns:p14="http://schemas.microsoft.com/office/powerpoint/2010/main" val="236442027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F43ABD18-379A-450C-8FE5-14208CECF1D1}" type="slidenum">
              <a:rPr lang="en-AU"/>
              <a:pPr/>
              <a:t>28</a:t>
            </a:fld>
            <a:endParaRPr lang="en-AU" dirty="0"/>
          </a:p>
        </p:txBody>
      </p:sp>
      <p:sp>
        <p:nvSpPr>
          <p:cNvPr id="10243"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10" name="Rectangle 2"/>
          <p:cNvSpPr txBox="1">
            <a:spLocks noChangeArrowheads="1"/>
          </p:cNvSpPr>
          <p:nvPr/>
        </p:nvSpPr>
        <p:spPr bwMode="auto">
          <a:xfrm>
            <a:off x="7056107" y="5877273"/>
            <a:ext cx="3553056" cy="43207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190500" marR="0" lvl="0" indent="-190500" defTabSz="7620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tr-TR" b="0" i="0" u="none" strike="noStrike" kern="0" cap="none" spc="0" normalizeH="0" baseline="0" noProof="0" dirty="0" smtClean="0">
                <a:ln>
                  <a:noFill/>
                </a:ln>
                <a:solidFill>
                  <a:schemeClr val="tx2"/>
                </a:solidFill>
                <a:effectLst/>
                <a:uLnTx/>
                <a:uFillTx/>
                <a:ea typeface="+mn-ea"/>
                <a:cs typeface="+mn-cs"/>
              </a:rPr>
              <a:t>Biyopede</a:t>
            </a:r>
            <a:r>
              <a:rPr kumimoji="0" lang="tr-TR" b="0" i="0" u="none" strike="noStrike" kern="0" cap="none" spc="0" normalizeH="0" noProof="0" dirty="0" smtClean="0">
                <a:ln>
                  <a:noFill/>
                </a:ln>
                <a:solidFill>
                  <a:schemeClr val="tx2"/>
                </a:solidFill>
                <a:effectLst/>
                <a:uLnTx/>
                <a:uFillTx/>
                <a:ea typeface="+mn-ea"/>
                <a:cs typeface="+mn-cs"/>
              </a:rPr>
              <a:t> taşıma</a:t>
            </a:r>
            <a:endParaRPr kumimoji="0" lang="en-AU" sz="1800" b="0" i="0" u="none" strike="noStrike" kern="0" cap="none" spc="0" normalizeH="0" baseline="0" noProof="0" dirty="0" smtClean="0">
              <a:ln>
                <a:noFill/>
              </a:ln>
              <a:solidFill>
                <a:schemeClr val="tx2"/>
              </a:solidFill>
              <a:effectLst/>
              <a:uLnTx/>
              <a:uFillTx/>
              <a:latin typeface="+mn-lt"/>
              <a:ea typeface="+mn-ea"/>
              <a:cs typeface="+mn-cs"/>
            </a:endParaRPr>
          </a:p>
        </p:txBody>
      </p:sp>
      <p:pic>
        <p:nvPicPr>
          <p:cNvPr id="55298" name="Picture 2" descr="C:\ERT Files\International\Socadis\Traitement ERT-1 NEPOUI 198 000 ppm\Photos terre souillée\IMG_4268.JPG"/>
          <p:cNvPicPr>
            <a:picLocks noChangeAspect="1" noChangeArrowheads="1"/>
          </p:cNvPicPr>
          <p:nvPr/>
        </p:nvPicPr>
        <p:blipFill>
          <a:blip r:embed="rId2" cstate="print"/>
          <a:srcRect/>
          <a:stretch>
            <a:fillRect/>
          </a:stretch>
        </p:blipFill>
        <p:spPr bwMode="auto">
          <a:xfrm>
            <a:off x="2255572" y="1580605"/>
            <a:ext cx="7552147" cy="4248472"/>
          </a:xfrm>
          <a:prstGeom prst="rect">
            <a:avLst/>
          </a:prstGeom>
          <a:noFill/>
        </p:spPr>
      </p:pic>
      <p:sp>
        <p:nvSpPr>
          <p:cNvPr id="11"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5400" dirty="0" smtClean="0">
                <a:solidFill>
                  <a:srgbClr val="3DEAF7"/>
                </a:solidFill>
              </a:rPr>
              <a:t>PROJE</a:t>
            </a:r>
            <a:r>
              <a:rPr lang="tr-TR" altLang="en-US" sz="5400" dirty="0" smtClean="0">
                <a:solidFill>
                  <a:srgbClr val="3DEAF7"/>
                </a:solidFill>
              </a:rPr>
              <a:t>LER</a:t>
            </a:r>
            <a:r>
              <a:rPr lang="en-AU" altLang="en-US" sz="5400" dirty="0" smtClean="0">
                <a:solidFill>
                  <a:srgbClr val="3DEAF7"/>
                </a:solidFill>
              </a:rPr>
              <a:t/>
            </a:r>
            <a:br>
              <a:rPr lang="en-AU" altLang="en-US" sz="5400" dirty="0" smtClean="0">
                <a:solidFill>
                  <a:srgbClr val="3DEAF7"/>
                </a:solidFill>
              </a:rPr>
            </a:br>
            <a:r>
              <a:rPr lang="tr-TR" altLang="en-US" sz="5400" dirty="0" smtClean="0">
                <a:solidFill>
                  <a:srgbClr val="3DEAF7"/>
                </a:solidFill>
              </a:rPr>
              <a:t>Tipik </a:t>
            </a:r>
            <a:r>
              <a:rPr lang="en-AU" altLang="en-US" sz="5400" dirty="0" smtClean="0">
                <a:solidFill>
                  <a:srgbClr val="3DEAF7"/>
                </a:solidFill>
              </a:rPr>
              <a:t>ex-sit</a:t>
            </a:r>
            <a:r>
              <a:rPr lang="tr-TR" altLang="en-US" sz="5400" dirty="0" smtClean="0">
                <a:solidFill>
                  <a:srgbClr val="3DEAF7"/>
                </a:solidFill>
              </a:rPr>
              <a:t>u işleme</a:t>
            </a:r>
            <a:endParaRPr lang="en-AU" altLang="en-US" sz="5400" dirty="0" smtClean="0">
              <a:solidFill>
                <a:srgbClr val="3DEAF7"/>
              </a:solidFill>
            </a:endParaRPr>
          </a:p>
        </p:txBody>
      </p:sp>
    </p:spTree>
    <p:extLst>
      <p:ext uri="{BB962C8B-B14F-4D97-AF65-F5344CB8AC3E}">
        <p14:creationId xmlns="" xmlns:p14="http://schemas.microsoft.com/office/powerpoint/2010/main" val="137275142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F43ABD18-379A-450C-8FE5-14208CECF1D1}" type="slidenum">
              <a:rPr lang="en-AU"/>
              <a:pPr/>
              <a:t>29</a:t>
            </a:fld>
            <a:endParaRPr lang="en-AU" dirty="0"/>
          </a:p>
        </p:txBody>
      </p:sp>
      <p:sp>
        <p:nvSpPr>
          <p:cNvPr id="10243"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pic>
        <p:nvPicPr>
          <p:cNvPr id="11" name="Picture 4" descr="Add Bulking Agent"/>
          <p:cNvPicPr>
            <a:picLocks noChangeAspect="1" noChangeArrowheads="1"/>
          </p:cNvPicPr>
          <p:nvPr/>
        </p:nvPicPr>
        <p:blipFill>
          <a:blip r:embed="rId3" cstate="print"/>
          <a:srcRect/>
          <a:stretch>
            <a:fillRect/>
          </a:stretch>
        </p:blipFill>
        <p:spPr bwMode="auto">
          <a:xfrm>
            <a:off x="719403" y="2132857"/>
            <a:ext cx="5376333" cy="3025775"/>
          </a:xfrm>
          <a:prstGeom prst="rect">
            <a:avLst/>
          </a:prstGeom>
          <a:noFill/>
          <a:ln w="9525">
            <a:noFill/>
            <a:miter lim="800000"/>
            <a:headEnd/>
            <a:tailEnd/>
          </a:ln>
        </p:spPr>
      </p:pic>
      <p:pic>
        <p:nvPicPr>
          <p:cNvPr id="12" name="Picture 5" descr="Duc Giang 12"/>
          <p:cNvPicPr>
            <a:picLocks noChangeAspect="1" noChangeArrowheads="1"/>
          </p:cNvPicPr>
          <p:nvPr/>
        </p:nvPicPr>
        <p:blipFill>
          <a:blip r:embed="rId4" cstate="print"/>
          <a:srcRect/>
          <a:stretch>
            <a:fillRect/>
          </a:stretch>
        </p:blipFill>
        <p:spPr bwMode="auto">
          <a:xfrm>
            <a:off x="6288021" y="2132856"/>
            <a:ext cx="5418667" cy="3048000"/>
          </a:xfrm>
          <a:prstGeom prst="rect">
            <a:avLst/>
          </a:prstGeom>
          <a:noFill/>
          <a:ln w="9525">
            <a:noFill/>
            <a:miter lim="800000"/>
            <a:headEnd/>
            <a:tailEnd/>
          </a:ln>
        </p:spPr>
      </p:pic>
      <p:sp>
        <p:nvSpPr>
          <p:cNvPr id="13" name="Rectangle 2"/>
          <p:cNvSpPr txBox="1">
            <a:spLocks noChangeArrowheads="1"/>
          </p:cNvSpPr>
          <p:nvPr/>
        </p:nvSpPr>
        <p:spPr bwMode="auto">
          <a:xfrm>
            <a:off x="1583499" y="5301209"/>
            <a:ext cx="4069156" cy="43207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190500" marR="0" lvl="0" indent="-190500" defTabSz="7620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tr-TR" b="0" i="0" u="none" strike="noStrike" kern="0" cap="none" spc="0" normalizeH="0" baseline="0" noProof="0" dirty="0" smtClean="0">
                <a:ln>
                  <a:noFill/>
                </a:ln>
                <a:solidFill>
                  <a:schemeClr val="tx2"/>
                </a:solidFill>
                <a:effectLst/>
                <a:uLnTx/>
                <a:uFillTx/>
                <a:ea typeface="+mn-ea"/>
                <a:cs typeface="+mn-cs"/>
              </a:rPr>
              <a:t>Hacim</a:t>
            </a:r>
            <a:r>
              <a:rPr kumimoji="0" lang="tr-TR" b="0" i="0" u="none" strike="noStrike" kern="0" cap="none" spc="0" normalizeH="0" noProof="0" dirty="0" smtClean="0">
                <a:ln>
                  <a:noFill/>
                </a:ln>
                <a:solidFill>
                  <a:schemeClr val="tx2"/>
                </a:solidFill>
                <a:effectLst/>
                <a:uLnTx/>
                <a:uFillTx/>
                <a:ea typeface="+mn-ea"/>
                <a:cs typeface="+mn-cs"/>
              </a:rPr>
              <a:t> artırıcı olarak toprak kullanımı</a:t>
            </a:r>
            <a:endParaRPr kumimoji="0" lang="en-AU" sz="18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4" name="Rectangle 2"/>
          <p:cNvSpPr txBox="1">
            <a:spLocks noChangeArrowheads="1"/>
          </p:cNvSpPr>
          <p:nvPr/>
        </p:nvSpPr>
        <p:spPr bwMode="auto">
          <a:xfrm>
            <a:off x="6768075" y="5373217"/>
            <a:ext cx="4608512" cy="43207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190500" lvl="0" indent="-190500" defTabSz="762000" fontAlgn="base">
              <a:spcBef>
                <a:spcPct val="20000"/>
              </a:spcBef>
              <a:spcAft>
                <a:spcPct val="0"/>
              </a:spcAft>
              <a:buClr>
                <a:schemeClr val="hlink"/>
              </a:buClr>
              <a:buSzPct val="60000"/>
              <a:defRPr/>
            </a:pPr>
            <a:r>
              <a:rPr lang="tr-TR" kern="0" dirty="0" smtClean="0">
                <a:solidFill>
                  <a:schemeClr val="tx2"/>
                </a:solidFill>
              </a:rPr>
              <a:t>Hacim artırıcı olarak </a:t>
            </a:r>
            <a:r>
              <a:rPr lang="tr-TR" kern="0" dirty="0" smtClean="0">
                <a:solidFill>
                  <a:schemeClr val="tx2"/>
                </a:solidFill>
              </a:rPr>
              <a:t>pirinç kabuğu </a:t>
            </a:r>
            <a:r>
              <a:rPr lang="tr-TR" kern="0" dirty="0" smtClean="0">
                <a:solidFill>
                  <a:schemeClr val="tx2"/>
                </a:solidFill>
              </a:rPr>
              <a:t>kullanımı</a:t>
            </a:r>
            <a:endParaRPr lang="en-AU" kern="0" dirty="0" smtClean="0">
              <a:solidFill>
                <a:schemeClr val="tx2"/>
              </a:solidFill>
            </a:endParaRPr>
          </a:p>
        </p:txBody>
      </p:sp>
      <p:sp>
        <p:nvSpPr>
          <p:cNvPr id="15"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5400" dirty="0" smtClean="0">
                <a:solidFill>
                  <a:srgbClr val="3DEAF7"/>
                </a:solidFill>
              </a:rPr>
              <a:t>PROJE</a:t>
            </a:r>
            <a:r>
              <a:rPr lang="tr-TR" altLang="en-US" sz="5400" dirty="0" smtClean="0">
                <a:solidFill>
                  <a:srgbClr val="3DEAF7"/>
                </a:solidFill>
              </a:rPr>
              <a:t>LER</a:t>
            </a:r>
            <a:r>
              <a:rPr lang="en-AU" altLang="en-US" sz="5400" dirty="0" smtClean="0">
                <a:solidFill>
                  <a:srgbClr val="3DEAF7"/>
                </a:solidFill>
              </a:rPr>
              <a:t/>
            </a:r>
            <a:br>
              <a:rPr lang="en-AU" altLang="en-US" sz="5400" dirty="0" smtClean="0">
                <a:solidFill>
                  <a:srgbClr val="3DEAF7"/>
                </a:solidFill>
              </a:rPr>
            </a:br>
            <a:r>
              <a:rPr lang="tr-TR" altLang="en-US" sz="5400" dirty="0" smtClean="0">
                <a:solidFill>
                  <a:srgbClr val="3DEAF7"/>
                </a:solidFill>
              </a:rPr>
              <a:t>Tipik </a:t>
            </a:r>
            <a:r>
              <a:rPr lang="en-AU" altLang="en-US" sz="5400" dirty="0" smtClean="0">
                <a:solidFill>
                  <a:srgbClr val="3DEAF7"/>
                </a:solidFill>
              </a:rPr>
              <a:t>ex-sit</a:t>
            </a:r>
            <a:r>
              <a:rPr lang="tr-TR" altLang="en-US" sz="5400" dirty="0" smtClean="0">
                <a:solidFill>
                  <a:srgbClr val="3DEAF7"/>
                </a:solidFill>
              </a:rPr>
              <a:t>u işleme</a:t>
            </a:r>
            <a:endParaRPr lang="en-AU" altLang="en-US" sz="5400" dirty="0" smtClean="0">
              <a:solidFill>
                <a:srgbClr val="3DEAF7"/>
              </a:solidFill>
            </a:endParaRPr>
          </a:p>
        </p:txBody>
      </p:sp>
    </p:spTree>
    <p:extLst>
      <p:ext uri="{BB962C8B-B14F-4D97-AF65-F5344CB8AC3E}">
        <p14:creationId xmlns="" xmlns:p14="http://schemas.microsoft.com/office/powerpoint/2010/main" val="161779548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3</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0" y="1152274"/>
            <a:ext cx="10570786" cy="2677656"/>
          </a:xfrm>
          <a:prstGeom prst="rect">
            <a:avLst/>
          </a:prstGeom>
          <a:noFill/>
          <a:ln w="12700">
            <a:noFill/>
            <a:miter lim="800000"/>
            <a:headEnd/>
            <a:tailEnd/>
          </a:ln>
        </p:spPr>
        <p:txBody>
          <a:bodyPr wrap="square">
            <a:spAutoFit/>
          </a:bodyPr>
          <a:lstStyle/>
          <a:p>
            <a:pPr lvl="1" algn="l"/>
            <a:r>
              <a:rPr lang="tr-TR" sz="2800" dirty="0" smtClean="0"/>
              <a:t>Biyoremedyasyon, çevreye yayılan zararlı kimyasal maddeleri temizlemek amacıyla tüm dünyada yaygın olarak kullanılan bir yöntemdir. Toprakta doğal olarak bulunan bazı mikroplar, mazot ve yağ gibi maddelerde bulunan hidrokarbonları yerler. Bu kimyasal maddeler mikroplar tarafından hazmedilip toksik olmayan maddelere (su, protein ve karbondioksit) dönüştürülür.</a:t>
            </a:r>
            <a:endParaRPr lang="en-US" sz="2800" b="1" dirty="0"/>
          </a:p>
        </p:txBody>
      </p:sp>
      <p:sp>
        <p:nvSpPr>
          <p:cNvPr id="4104" name="Rectangle 6"/>
          <p:cNvSpPr>
            <a:spLocks noGrp="1" noChangeArrowheads="1"/>
          </p:cNvSpPr>
          <p:nvPr>
            <p:ph type="title"/>
          </p:nvPr>
        </p:nvSpPr>
        <p:spPr>
          <a:xfrm>
            <a:off x="431800" y="260350"/>
            <a:ext cx="10363200" cy="1143000"/>
          </a:xfrm>
          <a:noFill/>
        </p:spPr>
        <p:txBody>
          <a:bodyPr>
            <a:normAutofit/>
          </a:bodyPr>
          <a:lstStyle/>
          <a:p>
            <a:pPr eaLnBrk="1" hangingPunct="1"/>
            <a:r>
              <a:rPr lang="tr-TR" dirty="0" smtClean="0">
                <a:solidFill>
                  <a:srgbClr val="3DEAF7"/>
                </a:solidFill>
              </a:rPr>
              <a:t>BİYOREMEDYASYON</a:t>
            </a:r>
            <a:endParaRPr lang="en-AU" sz="4000" dirty="0" smtClean="0">
              <a:solidFill>
                <a:srgbClr val="3DEAF7"/>
              </a:solidFill>
            </a:endParaRPr>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190" y="3882799"/>
            <a:ext cx="11069003" cy="2351893"/>
          </a:xfrm>
          <a:prstGeom prst="rect">
            <a:avLst/>
          </a:prstGeom>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F43ABD18-379A-450C-8FE5-14208CECF1D1}" type="slidenum">
              <a:rPr lang="en-AU"/>
              <a:pPr/>
              <a:t>30</a:t>
            </a:fld>
            <a:endParaRPr lang="en-AU" dirty="0"/>
          </a:p>
        </p:txBody>
      </p:sp>
      <p:sp>
        <p:nvSpPr>
          <p:cNvPr id="10243"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pic>
        <p:nvPicPr>
          <p:cNvPr id="81922" name="Picture 2" descr="C:\ERT Files\International\Socadis\Traitement ERT-1 NEPOUI 198 000 ppm\Photos terre souillée\IMG_4529.JPG"/>
          <p:cNvPicPr>
            <a:picLocks noChangeAspect="1" noChangeArrowheads="1"/>
          </p:cNvPicPr>
          <p:nvPr/>
        </p:nvPicPr>
        <p:blipFill>
          <a:blip r:embed="rId2" cstate="print"/>
          <a:srcRect/>
          <a:stretch>
            <a:fillRect/>
          </a:stretch>
        </p:blipFill>
        <p:spPr bwMode="auto">
          <a:xfrm>
            <a:off x="1103445" y="2420888"/>
            <a:ext cx="4782019" cy="2690132"/>
          </a:xfrm>
          <a:prstGeom prst="rect">
            <a:avLst/>
          </a:prstGeom>
          <a:noFill/>
        </p:spPr>
      </p:pic>
      <p:pic>
        <p:nvPicPr>
          <p:cNvPr id="81923" name="Picture 3" descr="C:\ERT Files\International\Socadis\Traitement ERT-1 NEPOUI 198 000 ppm\Photos terre souillée\IMG_4528.JPG"/>
          <p:cNvPicPr>
            <a:picLocks noChangeAspect="1" noChangeArrowheads="1"/>
          </p:cNvPicPr>
          <p:nvPr/>
        </p:nvPicPr>
        <p:blipFill>
          <a:blip r:embed="rId3" cstate="print"/>
          <a:srcRect/>
          <a:stretch>
            <a:fillRect/>
          </a:stretch>
        </p:blipFill>
        <p:spPr bwMode="auto">
          <a:xfrm>
            <a:off x="6192012" y="2420888"/>
            <a:ext cx="4879441" cy="2744937"/>
          </a:xfrm>
          <a:prstGeom prst="rect">
            <a:avLst/>
          </a:prstGeom>
          <a:noFill/>
        </p:spPr>
      </p:pic>
      <p:sp>
        <p:nvSpPr>
          <p:cNvPr id="10" name="Rectangle 2"/>
          <p:cNvSpPr txBox="1">
            <a:spLocks noChangeArrowheads="1"/>
          </p:cNvSpPr>
          <p:nvPr/>
        </p:nvSpPr>
        <p:spPr bwMode="auto">
          <a:xfrm>
            <a:off x="7344139" y="5373217"/>
            <a:ext cx="3553056" cy="43207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190500" marR="0" lvl="0" indent="-190500" defTabSz="7620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tr-TR" b="0" i="0" u="none" strike="noStrike" kern="0" cap="none" spc="0" normalizeH="0" baseline="0" noProof="0" dirty="0" smtClean="0">
                <a:ln>
                  <a:noFill/>
                </a:ln>
                <a:solidFill>
                  <a:schemeClr val="tx2"/>
                </a:solidFill>
                <a:effectLst/>
                <a:uLnTx/>
                <a:uFillTx/>
                <a:ea typeface="+mn-ea"/>
                <a:cs typeface="+mn-cs"/>
              </a:rPr>
              <a:t>Sürme/Karıştırma</a:t>
            </a:r>
            <a:endParaRPr kumimoji="0" lang="en-AU" sz="18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1"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4800" dirty="0" smtClean="0">
                <a:solidFill>
                  <a:srgbClr val="3DEAF7"/>
                </a:solidFill>
              </a:rPr>
              <a:t>PROJE</a:t>
            </a:r>
            <a:r>
              <a:rPr lang="tr-TR" altLang="en-US" sz="4800" dirty="0" smtClean="0">
                <a:solidFill>
                  <a:srgbClr val="3DEAF7"/>
                </a:solidFill>
              </a:rPr>
              <a:t>LER</a:t>
            </a:r>
            <a:r>
              <a:rPr lang="en-AU" altLang="en-US" sz="4800" dirty="0" smtClean="0">
                <a:solidFill>
                  <a:srgbClr val="3DEAF7"/>
                </a:solidFill>
              </a:rPr>
              <a:t/>
            </a:r>
            <a:br>
              <a:rPr lang="en-AU" altLang="en-US" sz="4800" dirty="0" smtClean="0">
                <a:solidFill>
                  <a:srgbClr val="3DEAF7"/>
                </a:solidFill>
              </a:rPr>
            </a:br>
            <a:r>
              <a:rPr lang="tr-TR" altLang="en-US" sz="4800" dirty="0" smtClean="0">
                <a:solidFill>
                  <a:srgbClr val="3DEAF7"/>
                </a:solidFill>
              </a:rPr>
              <a:t>Tipik </a:t>
            </a:r>
            <a:r>
              <a:rPr lang="en-AU" altLang="en-US" sz="4800" dirty="0" smtClean="0">
                <a:solidFill>
                  <a:srgbClr val="3DEAF7"/>
                </a:solidFill>
              </a:rPr>
              <a:t>ex-sit</a:t>
            </a:r>
            <a:r>
              <a:rPr lang="tr-TR" altLang="en-US" sz="4800" dirty="0" smtClean="0">
                <a:solidFill>
                  <a:srgbClr val="3DEAF7"/>
                </a:solidFill>
              </a:rPr>
              <a:t>u işleme</a:t>
            </a:r>
            <a:endParaRPr lang="en-AU" altLang="en-US" sz="4800" dirty="0" smtClean="0">
              <a:solidFill>
                <a:srgbClr val="3DEAF7"/>
              </a:solidFill>
            </a:endParaRPr>
          </a:p>
        </p:txBody>
      </p:sp>
    </p:spTree>
    <p:extLst>
      <p:ext uri="{BB962C8B-B14F-4D97-AF65-F5344CB8AC3E}">
        <p14:creationId xmlns="" xmlns:p14="http://schemas.microsoft.com/office/powerpoint/2010/main" val="75016232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C0A3B283-EF02-4C76-8C62-CDD6B959F863}" type="slidenum">
              <a:rPr lang="en-AU"/>
              <a:pPr/>
              <a:t>31</a:t>
            </a:fld>
            <a:endParaRPr lang="en-AU" dirty="0"/>
          </a:p>
        </p:txBody>
      </p:sp>
      <p:sp>
        <p:nvSpPr>
          <p:cNvPr id="2765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27652" name="Rectangle 2"/>
          <p:cNvSpPr>
            <a:spLocks noGrp="1" noChangeArrowheads="1"/>
          </p:cNvSpPr>
          <p:nvPr>
            <p:ph type="body" idx="1"/>
          </p:nvPr>
        </p:nvSpPr>
        <p:spPr>
          <a:xfrm>
            <a:off x="5519936" y="5301209"/>
            <a:ext cx="5281248" cy="432073"/>
          </a:xfrm>
          <a:noFill/>
        </p:spPr>
        <p:txBody>
          <a:bodyPr lIns="90488" tIns="44450" rIns="90488" bIns="44450"/>
          <a:lstStyle/>
          <a:p>
            <a:pPr marL="190500" indent="-190500" defTabSz="762000" eaLnBrk="1" hangingPunct="1">
              <a:buFont typeface="Wingdings" pitchFamily="2" charset="2"/>
              <a:buNone/>
            </a:pPr>
            <a:r>
              <a:rPr lang="en-AU" sz="1800" dirty="0" smtClean="0">
                <a:solidFill>
                  <a:schemeClr val="tx2"/>
                </a:solidFill>
              </a:rPr>
              <a:t>TOC</a:t>
            </a:r>
            <a:r>
              <a:rPr lang="en-AU" sz="1800" dirty="0" smtClean="0">
                <a:solidFill>
                  <a:schemeClr val="tx2"/>
                </a:solidFill>
              </a:rPr>
              <a:t>, TKN, pH, (TPH</a:t>
            </a:r>
            <a:r>
              <a:rPr lang="en-AU" sz="1800" dirty="0" smtClean="0">
                <a:solidFill>
                  <a:schemeClr val="tx2"/>
                </a:solidFill>
              </a:rPr>
              <a:t>)</a:t>
            </a:r>
            <a:r>
              <a:rPr lang="tr-TR" sz="1800" dirty="0" smtClean="0">
                <a:solidFill>
                  <a:schemeClr val="tx2"/>
                </a:solidFill>
              </a:rPr>
              <a:t> testleri</a:t>
            </a:r>
            <a:endParaRPr lang="en-AU" sz="1800" dirty="0" smtClean="0">
              <a:solidFill>
                <a:schemeClr val="tx2"/>
              </a:solidFill>
            </a:endParaRPr>
          </a:p>
        </p:txBody>
      </p:sp>
      <p:pic>
        <p:nvPicPr>
          <p:cNvPr id="27654" name="Picture 5" descr="Contaminated Land Remediation"/>
          <p:cNvPicPr>
            <a:picLocks noChangeAspect="1" noChangeArrowheads="1"/>
          </p:cNvPicPr>
          <p:nvPr/>
        </p:nvPicPr>
        <p:blipFill>
          <a:blip r:embed="rId3" cstate="print"/>
          <a:srcRect/>
          <a:stretch>
            <a:fillRect/>
          </a:stretch>
        </p:blipFill>
        <p:spPr bwMode="auto">
          <a:xfrm>
            <a:off x="1103445" y="1739672"/>
            <a:ext cx="9889067" cy="3460750"/>
          </a:xfrm>
          <a:prstGeom prst="rect">
            <a:avLst/>
          </a:prstGeom>
          <a:noFill/>
          <a:ln w="9525">
            <a:noFill/>
            <a:miter lim="800000"/>
            <a:headEnd/>
            <a:tailEnd/>
          </a:ln>
        </p:spPr>
      </p:pic>
      <p:sp>
        <p:nvSpPr>
          <p:cNvPr id="9"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4800" dirty="0" smtClean="0">
                <a:solidFill>
                  <a:srgbClr val="3DEAF7"/>
                </a:solidFill>
              </a:rPr>
              <a:t>PROJE</a:t>
            </a:r>
            <a:r>
              <a:rPr lang="tr-TR" altLang="en-US" sz="4800" dirty="0" smtClean="0">
                <a:solidFill>
                  <a:srgbClr val="3DEAF7"/>
                </a:solidFill>
              </a:rPr>
              <a:t>LER</a:t>
            </a:r>
            <a:r>
              <a:rPr lang="en-AU" altLang="en-US" sz="4800" dirty="0" smtClean="0">
                <a:solidFill>
                  <a:srgbClr val="3DEAF7"/>
                </a:solidFill>
              </a:rPr>
              <a:t/>
            </a:r>
            <a:br>
              <a:rPr lang="en-AU" altLang="en-US" sz="4800" dirty="0" smtClean="0">
                <a:solidFill>
                  <a:srgbClr val="3DEAF7"/>
                </a:solidFill>
              </a:rPr>
            </a:br>
            <a:r>
              <a:rPr lang="tr-TR" altLang="en-US" sz="4800" dirty="0" smtClean="0">
                <a:solidFill>
                  <a:srgbClr val="3DEAF7"/>
                </a:solidFill>
              </a:rPr>
              <a:t>Tipik </a:t>
            </a:r>
            <a:r>
              <a:rPr lang="en-AU" altLang="en-US" sz="4800" dirty="0" smtClean="0">
                <a:solidFill>
                  <a:srgbClr val="3DEAF7"/>
                </a:solidFill>
              </a:rPr>
              <a:t>ex-sit</a:t>
            </a:r>
            <a:r>
              <a:rPr lang="tr-TR" altLang="en-US" sz="4800" dirty="0" smtClean="0">
                <a:solidFill>
                  <a:srgbClr val="3DEAF7"/>
                </a:solidFill>
              </a:rPr>
              <a:t>u işleme</a:t>
            </a:r>
            <a:endParaRPr lang="en-AU" altLang="en-US" sz="4800" dirty="0" smtClean="0">
              <a:solidFill>
                <a:srgbClr val="3DEAF7"/>
              </a:solidFill>
            </a:endParaRPr>
          </a:p>
        </p:txBody>
      </p:sp>
    </p:spTree>
    <p:extLst>
      <p:ext uri="{BB962C8B-B14F-4D97-AF65-F5344CB8AC3E}">
        <p14:creationId xmlns="" xmlns:p14="http://schemas.microsoft.com/office/powerpoint/2010/main" val="19172218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5CF63F5D-DA27-4AD2-8B77-1DAA6604330C}" type="slidenum">
              <a:rPr lang="en-AU"/>
              <a:pPr/>
              <a:t>32</a:t>
            </a:fld>
            <a:endParaRPr lang="en-AU" dirty="0"/>
          </a:p>
        </p:txBody>
      </p:sp>
      <p:sp>
        <p:nvSpPr>
          <p:cNvPr id="28675"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28676" name="Rectangle 2"/>
          <p:cNvSpPr>
            <a:spLocks noGrp="1" noChangeArrowheads="1"/>
          </p:cNvSpPr>
          <p:nvPr>
            <p:ph type="body" idx="1"/>
          </p:nvPr>
        </p:nvSpPr>
        <p:spPr>
          <a:xfrm>
            <a:off x="4943872" y="5733257"/>
            <a:ext cx="5857312" cy="504081"/>
          </a:xfrm>
          <a:noFill/>
        </p:spPr>
        <p:txBody>
          <a:bodyPr lIns="90488" tIns="44450" rIns="90488" bIns="44450"/>
          <a:lstStyle/>
          <a:p>
            <a:pPr marL="190500" indent="-190500" defTabSz="762000" eaLnBrk="1" hangingPunct="1">
              <a:buFont typeface="Wingdings" pitchFamily="2" charset="2"/>
              <a:buNone/>
            </a:pPr>
            <a:r>
              <a:rPr lang="en-AU" sz="1800" dirty="0" smtClean="0">
                <a:solidFill>
                  <a:schemeClr val="tx2"/>
                </a:solidFill>
              </a:rPr>
              <a:t>NPK </a:t>
            </a:r>
            <a:r>
              <a:rPr lang="en-AU" sz="1800" dirty="0" smtClean="0">
                <a:solidFill>
                  <a:schemeClr val="tx2"/>
                </a:solidFill>
              </a:rPr>
              <a:t>&amp; pH </a:t>
            </a:r>
            <a:r>
              <a:rPr lang="tr-TR" sz="1800" dirty="0" smtClean="0">
                <a:solidFill>
                  <a:schemeClr val="tx2"/>
                </a:solidFill>
              </a:rPr>
              <a:t>düzenleyici eklenmesi</a:t>
            </a:r>
            <a:r>
              <a:rPr lang="en-AU" sz="1800" dirty="0" smtClean="0">
                <a:solidFill>
                  <a:schemeClr val="tx2"/>
                </a:solidFill>
              </a:rPr>
              <a:t> (</a:t>
            </a:r>
            <a:r>
              <a:rPr lang="tr-TR" sz="1800" dirty="0" smtClean="0">
                <a:solidFill>
                  <a:schemeClr val="tx2"/>
                </a:solidFill>
              </a:rPr>
              <a:t>gerekiyorsa</a:t>
            </a:r>
            <a:r>
              <a:rPr lang="en-AU" sz="1800" dirty="0" smtClean="0">
                <a:solidFill>
                  <a:schemeClr val="tx2"/>
                </a:solidFill>
              </a:rPr>
              <a:t>)</a:t>
            </a:r>
            <a:endParaRPr lang="en-AU" sz="1800" dirty="0" smtClean="0">
              <a:solidFill>
                <a:schemeClr val="tx2"/>
              </a:solidFill>
            </a:endParaRPr>
          </a:p>
        </p:txBody>
      </p:sp>
      <p:pic>
        <p:nvPicPr>
          <p:cNvPr id="28678" name="Picture 4" descr="Add NPK"/>
          <p:cNvPicPr>
            <a:picLocks noChangeAspect="1" noChangeArrowheads="1"/>
          </p:cNvPicPr>
          <p:nvPr/>
        </p:nvPicPr>
        <p:blipFill>
          <a:blip r:embed="rId3" cstate="print"/>
          <a:srcRect/>
          <a:stretch>
            <a:fillRect/>
          </a:stretch>
        </p:blipFill>
        <p:spPr bwMode="auto">
          <a:xfrm>
            <a:off x="2063553" y="1713546"/>
            <a:ext cx="7040055" cy="3960440"/>
          </a:xfrm>
          <a:prstGeom prst="rect">
            <a:avLst/>
          </a:prstGeom>
          <a:noFill/>
          <a:ln w="9525">
            <a:noFill/>
            <a:miter lim="800000"/>
            <a:headEnd/>
            <a:tailEnd/>
          </a:ln>
        </p:spPr>
      </p:pic>
      <p:sp>
        <p:nvSpPr>
          <p:cNvPr id="9"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4800" dirty="0" smtClean="0">
                <a:solidFill>
                  <a:srgbClr val="3DEAF7"/>
                </a:solidFill>
              </a:rPr>
              <a:t>PROJE</a:t>
            </a:r>
            <a:r>
              <a:rPr lang="tr-TR" altLang="en-US" sz="4800" dirty="0" smtClean="0">
                <a:solidFill>
                  <a:srgbClr val="3DEAF7"/>
                </a:solidFill>
              </a:rPr>
              <a:t>LER</a:t>
            </a:r>
            <a:r>
              <a:rPr lang="en-AU" altLang="en-US" sz="4800" dirty="0" smtClean="0">
                <a:solidFill>
                  <a:srgbClr val="3DEAF7"/>
                </a:solidFill>
              </a:rPr>
              <a:t/>
            </a:r>
            <a:br>
              <a:rPr lang="en-AU" altLang="en-US" sz="4800" dirty="0" smtClean="0">
                <a:solidFill>
                  <a:srgbClr val="3DEAF7"/>
                </a:solidFill>
              </a:rPr>
            </a:br>
            <a:r>
              <a:rPr lang="tr-TR" altLang="en-US" sz="4800" dirty="0" smtClean="0">
                <a:solidFill>
                  <a:srgbClr val="3DEAF7"/>
                </a:solidFill>
              </a:rPr>
              <a:t>Tipik </a:t>
            </a:r>
            <a:r>
              <a:rPr lang="en-AU" altLang="en-US" sz="4800" dirty="0" smtClean="0">
                <a:solidFill>
                  <a:srgbClr val="3DEAF7"/>
                </a:solidFill>
              </a:rPr>
              <a:t>ex-sit</a:t>
            </a:r>
            <a:r>
              <a:rPr lang="tr-TR" altLang="en-US" sz="4800" dirty="0" smtClean="0">
                <a:solidFill>
                  <a:srgbClr val="3DEAF7"/>
                </a:solidFill>
              </a:rPr>
              <a:t>u işleme</a:t>
            </a:r>
            <a:endParaRPr lang="en-AU" altLang="en-US" sz="4800" dirty="0" smtClean="0">
              <a:solidFill>
                <a:srgbClr val="3DEAF7"/>
              </a:solidFill>
            </a:endParaRPr>
          </a:p>
        </p:txBody>
      </p:sp>
    </p:spTree>
    <p:extLst>
      <p:ext uri="{BB962C8B-B14F-4D97-AF65-F5344CB8AC3E}">
        <p14:creationId xmlns="" xmlns:p14="http://schemas.microsoft.com/office/powerpoint/2010/main" val="2459655452"/>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BB14B572-B82A-47F5-890D-7D8F35FD5ACE}" type="slidenum">
              <a:rPr lang="en-AU"/>
              <a:pPr/>
              <a:t>33</a:t>
            </a:fld>
            <a:endParaRPr lang="en-AU" dirty="0"/>
          </a:p>
        </p:txBody>
      </p:sp>
      <p:sp>
        <p:nvSpPr>
          <p:cNvPr id="29699"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29700" name="Rectangle 2"/>
          <p:cNvSpPr>
            <a:spLocks noGrp="1" noChangeArrowheads="1"/>
          </p:cNvSpPr>
          <p:nvPr>
            <p:ph type="body" idx="1"/>
          </p:nvPr>
        </p:nvSpPr>
        <p:spPr>
          <a:xfrm>
            <a:off x="5423925" y="5877273"/>
            <a:ext cx="5281248" cy="504081"/>
          </a:xfrm>
          <a:noFill/>
        </p:spPr>
        <p:txBody>
          <a:bodyPr lIns="90488" tIns="44450" rIns="90488" bIns="44450"/>
          <a:lstStyle/>
          <a:p>
            <a:pPr marL="190500" indent="-190500" defTabSz="762000" eaLnBrk="1" hangingPunct="1">
              <a:buFont typeface="Wingdings" pitchFamily="2" charset="2"/>
              <a:buNone/>
            </a:pPr>
            <a:r>
              <a:rPr lang="en-AU" sz="1800" dirty="0" smtClean="0">
                <a:solidFill>
                  <a:schemeClr val="tx2"/>
                </a:solidFill>
              </a:rPr>
              <a:t>Remediator</a:t>
            </a:r>
            <a:r>
              <a:rPr lang="tr-TR" sz="1800" dirty="0" smtClean="0">
                <a:solidFill>
                  <a:schemeClr val="tx2"/>
                </a:solidFill>
              </a:rPr>
              <a:t> ilavesi</a:t>
            </a:r>
            <a:endParaRPr lang="en-AU" sz="1800" dirty="0" smtClean="0">
              <a:solidFill>
                <a:schemeClr val="tx2"/>
              </a:solidFill>
            </a:endParaRPr>
          </a:p>
        </p:txBody>
      </p:sp>
      <p:pic>
        <p:nvPicPr>
          <p:cNvPr id="29703" name="Picture 5" descr="Mix in ERT-1"/>
          <p:cNvPicPr>
            <a:picLocks noChangeAspect="1" noChangeArrowheads="1"/>
          </p:cNvPicPr>
          <p:nvPr/>
        </p:nvPicPr>
        <p:blipFill>
          <a:blip r:embed="rId3" cstate="print"/>
          <a:srcRect/>
          <a:stretch>
            <a:fillRect/>
          </a:stretch>
        </p:blipFill>
        <p:spPr bwMode="auto">
          <a:xfrm>
            <a:off x="2181118" y="1580605"/>
            <a:ext cx="7488832" cy="4213681"/>
          </a:xfrm>
          <a:prstGeom prst="rect">
            <a:avLst/>
          </a:prstGeom>
          <a:noFill/>
          <a:ln w="9525">
            <a:noFill/>
            <a:miter lim="800000"/>
            <a:headEnd/>
            <a:tailEnd/>
          </a:ln>
        </p:spPr>
      </p:pic>
      <p:sp>
        <p:nvSpPr>
          <p:cNvPr id="9"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4800" dirty="0" smtClean="0">
                <a:solidFill>
                  <a:srgbClr val="3DEAF7"/>
                </a:solidFill>
              </a:rPr>
              <a:t>PROJE</a:t>
            </a:r>
            <a:r>
              <a:rPr lang="tr-TR" altLang="en-US" sz="4800" dirty="0" smtClean="0">
                <a:solidFill>
                  <a:srgbClr val="3DEAF7"/>
                </a:solidFill>
              </a:rPr>
              <a:t>LER</a:t>
            </a:r>
            <a:r>
              <a:rPr lang="en-AU" altLang="en-US" sz="4800" dirty="0" smtClean="0">
                <a:solidFill>
                  <a:srgbClr val="3DEAF7"/>
                </a:solidFill>
              </a:rPr>
              <a:t/>
            </a:r>
            <a:br>
              <a:rPr lang="en-AU" altLang="en-US" sz="4800" dirty="0" smtClean="0">
                <a:solidFill>
                  <a:srgbClr val="3DEAF7"/>
                </a:solidFill>
              </a:rPr>
            </a:br>
            <a:r>
              <a:rPr lang="tr-TR" altLang="en-US" sz="4800" dirty="0" smtClean="0">
                <a:solidFill>
                  <a:srgbClr val="3DEAF7"/>
                </a:solidFill>
              </a:rPr>
              <a:t>Tipik </a:t>
            </a:r>
            <a:r>
              <a:rPr lang="en-AU" altLang="en-US" sz="4800" dirty="0" smtClean="0">
                <a:solidFill>
                  <a:srgbClr val="3DEAF7"/>
                </a:solidFill>
              </a:rPr>
              <a:t>ex-sit</a:t>
            </a:r>
            <a:r>
              <a:rPr lang="tr-TR" altLang="en-US" sz="4800" dirty="0" smtClean="0">
                <a:solidFill>
                  <a:srgbClr val="3DEAF7"/>
                </a:solidFill>
              </a:rPr>
              <a:t>u işleme</a:t>
            </a:r>
            <a:endParaRPr lang="en-AU" altLang="en-US" sz="4800" dirty="0" smtClean="0">
              <a:solidFill>
                <a:srgbClr val="3DEAF7"/>
              </a:solidFill>
            </a:endParaRPr>
          </a:p>
        </p:txBody>
      </p:sp>
    </p:spTree>
    <p:extLst>
      <p:ext uri="{BB962C8B-B14F-4D97-AF65-F5344CB8AC3E}">
        <p14:creationId xmlns="" xmlns:p14="http://schemas.microsoft.com/office/powerpoint/2010/main" val="122179205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92A61A83-C8C5-4E7C-9F03-E41664E9ED43}" type="slidenum">
              <a:rPr lang="en-AU"/>
              <a:pPr/>
              <a:t>34</a:t>
            </a:fld>
            <a:endParaRPr lang="en-AU" dirty="0"/>
          </a:p>
        </p:txBody>
      </p:sp>
      <p:sp>
        <p:nvSpPr>
          <p:cNvPr id="30723"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30724" name="Rectangle 2"/>
          <p:cNvSpPr>
            <a:spLocks noGrp="1" noChangeArrowheads="1"/>
          </p:cNvSpPr>
          <p:nvPr>
            <p:ph type="body" idx="1"/>
          </p:nvPr>
        </p:nvSpPr>
        <p:spPr>
          <a:xfrm>
            <a:off x="6186466" y="5962019"/>
            <a:ext cx="4129120" cy="504081"/>
          </a:xfrm>
          <a:noFill/>
        </p:spPr>
        <p:txBody>
          <a:bodyPr lIns="90488" tIns="44450" rIns="90488" bIns="44450"/>
          <a:lstStyle/>
          <a:p>
            <a:pPr marL="190500" indent="-190500" defTabSz="762000" eaLnBrk="1" hangingPunct="1">
              <a:buFont typeface="Wingdings" pitchFamily="2" charset="2"/>
              <a:buNone/>
            </a:pPr>
            <a:r>
              <a:rPr lang="tr-TR" sz="1800" dirty="0" smtClean="0">
                <a:solidFill>
                  <a:schemeClr val="tx2"/>
                </a:solidFill>
              </a:rPr>
              <a:t>Sulama ve karıştırma</a:t>
            </a:r>
            <a:endParaRPr lang="en-AU" sz="1800" dirty="0" smtClean="0">
              <a:solidFill>
                <a:schemeClr val="tx2"/>
              </a:solidFill>
            </a:endParaRPr>
          </a:p>
        </p:txBody>
      </p:sp>
      <p:pic>
        <p:nvPicPr>
          <p:cNvPr id="30726" name="Picture 6" descr="IMG_4489"/>
          <p:cNvPicPr>
            <a:picLocks noChangeAspect="1" noChangeArrowheads="1"/>
          </p:cNvPicPr>
          <p:nvPr/>
        </p:nvPicPr>
        <p:blipFill>
          <a:blip r:embed="rId3" cstate="print"/>
          <a:srcRect/>
          <a:stretch>
            <a:fillRect/>
          </a:stretch>
        </p:blipFill>
        <p:spPr bwMode="auto">
          <a:xfrm>
            <a:off x="2394045" y="1580605"/>
            <a:ext cx="7584843" cy="4266474"/>
          </a:xfrm>
          <a:prstGeom prst="rect">
            <a:avLst/>
          </a:prstGeom>
          <a:noFill/>
          <a:ln w="9525">
            <a:noFill/>
            <a:miter lim="800000"/>
            <a:headEnd/>
            <a:tailEnd/>
          </a:ln>
        </p:spPr>
      </p:pic>
      <p:sp>
        <p:nvSpPr>
          <p:cNvPr id="9"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4800" dirty="0" smtClean="0">
                <a:solidFill>
                  <a:srgbClr val="3DEAF7"/>
                </a:solidFill>
              </a:rPr>
              <a:t>PROJE</a:t>
            </a:r>
            <a:r>
              <a:rPr lang="tr-TR" altLang="en-US" sz="4800" dirty="0" smtClean="0">
                <a:solidFill>
                  <a:srgbClr val="3DEAF7"/>
                </a:solidFill>
              </a:rPr>
              <a:t>LER</a:t>
            </a:r>
            <a:r>
              <a:rPr lang="en-AU" altLang="en-US" sz="4800" dirty="0" smtClean="0">
                <a:solidFill>
                  <a:srgbClr val="3DEAF7"/>
                </a:solidFill>
              </a:rPr>
              <a:t/>
            </a:r>
            <a:br>
              <a:rPr lang="en-AU" altLang="en-US" sz="4800" dirty="0" smtClean="0">
                <a:solidFill>
                  <a:srgbClr val="3DEAF7"/>
                </a:solidFill>
              </a:rPr>
            </a:br>
            <a:r>
              <a:rPr lang="tr-TR" altLang="en-US" sz="4800" dirty="0" smtClean="0">
                <a:solidFill>
                  <a:srgbClr val="3DEAF7"/>
                </a:solidFill>
              </a:rPr>
              <a:t>Tipik </a:t>
            </a:r>
            <a:r>
              <a:rPr lang="en-AU" altLang="en-US" sz="4800" dirty="0" smtClean="0">
                <a:solidFill>
                  <a:srgbClr val="3DEAF7"/>
                </a:solidFill>
              </a:rPr>
              <a:t>ex-sit</a:t>
            </a:r>
            <a:r>
              <a:rPr lang="tr-TR" altLang="en-US" sz="4800" dirty="0" smtClean="0">
                <a:solidFill>
                  <a:srgbClr val="3DEAF7"/>
                </a:solidFill>
              </a:rPr>
              <a:t>u işleme</a:t>
            </a:r>
            <a:endParaRPr lang="en-AU" altLang="en-US" sz="4800" dirty="0" smtClean="0">
              <a:solidFill>
                <a:srgbClr val="3DEAF7"/>
              </a:solidFill>
            </a:endParaRPr>
          </a:p>
        </p:txBody>
      </p:sp>
    </p:spTree>
    <p:extLst>
      <p:ext uri="{BB962C8B-B14F-4D97-AF65-F5344CB8AC3E}">
        <p14:creationId xmlns="" xmlns:p14="http://schemas.microsoft.com/office/powerpoint/2010/main" val="280874414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7A25778C-2D8C-4EA6-A224-F5B96D8E35F5}" type="slidenum">
              <a:rPr lang="en-AU"/>
              <a:pPr/>
              <a:t>35</a:t>
            </a:fld>
            <a:endParaRPr lang="en-AU" dirty="0"/>
          </a:p>
        </p:txBody>
      </p:sp>
      <p:sp>
        <p:nvSpPr>
          <p:cNvPr id="31747"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31748" name="Rectangle 2"/>
          <p:cNvSpPr>
            <a:spLocks noGrp="1" noChangeArrowheads="1"/>
          </p:cNvSpPr>
          <p:nvPr>
            <p:ph type="body" idx="1"/>
          </p:nvPr>
        </p:nvSpPr>
        <p:spPr>
          <a:xfrm>
            <a:off x="911425" y="5687699"/>
            <a:ext cx="3763834" cy="432073"/>
          </a:xfrm>
          <a:noFill/>
        </p:spPr>
        <p:txBody>
          <a:bodyPr lIns="90488" tIns="44450" rIns="90488" bIns="44450"/>
          <a:lstStyle/>
          <a:p>
            <a:pPr marL="190500" indent="-190500" defTabSz="762000" eaLnBrk="1" hangingPunct="1">
              <a:buFont typeface="Wingdings" pitchFamily="2" charset="2"/>
              <a:buNone/>
            </a:pPr>
            <a:r>
              <a:rPr lang="tr-TR" sz="1800" dirty="0" smtClean="0">
                <a:solidFill>
                  <a:schemeClr val="tx2"/>
                </a:solidFill>
              </a:rPr>
              <a:t>Yayma</a:t>
            </a:r>
            <a:r>
              <a:rPr lang="en-AU" sz="1800" dirty="0" smtClean="0">
                <a:solidFill>
                  <a:schemeClr val="tx2"/>
                </a:solidFill>
              </a:rPr>
              <a:t> </a:t>
            </a:r>
            <a:r>
              <a:rPr lang="en-AU" sz="1800" dirty="0" smtClean="0">
                <a:solidFill>
                  <a:schemeClr val="tx2"/>
                </a:solidFill>
              </a:rPr>
              <a:t>(</a:t>
            </a:r>
            <a:r>
              <a:rPr lang="en-AU" sz="1800" dirty="0" smtClean="0">
                <a:solidFill>
                  <a:schemeClr val="tx2"/>
                </a:solidFill>
              </a:rPr>
              <a:t>1</a:t>
            </a:r>
            <a:r>
              <a:rPr lang="tr-TR" sz="1800" dirty="0" smtClean="0">
                <a:solidFill>
                  <a:schemeClr val="tx2"/>
                </a:solidFill>
              </a:rPr>
              <a:t> </a:t>
            </a:r>
            <a:r>
              <a:rPr lang="en-AU" sz="1800" dirty="0" smtClean="0">
                <a:solidFill>
                  <a:schemeClr val="tx2"/>
                </a:solidFill>
              </a:rPr>
              <a:t>m de</a:t>
            </a:r>
            <a:r>
              <a:rPr lang="tr-TR" sz="1800" dirty="0" smtClean="0">
                <a:solidFill>
                  <a:schemeClr val="tx2"/>
                </a:solidFill>
              </a:rPr>
              <a:t>rinlik</a:t>
            </a:r>
            <a:r>
              <a:rPr lang="en-AU" sz="1800" dirty="0" smtClean="0">
                <a:solidFill>
                  <a:schemeClr val="tx2"/>
                </a:solidFill>
              </a:rPr>
              <a:t>)</a:t>
            </a:r>
            <a:endParaRPr lang="en-AU" sz="1800" dirty="0" smtClean="0">
              <a:solidFill>
                <a:schemeClr val="tx2"/>
              </a:solidFill>
            </a:endParaRPr>
          </a:p>
          <a:p>
            <a:pPr marL="190500" indent="-190500" defTabSz="762000" eaLnBrk="1" hangingPunct="1">
              <a:buFont typeface="Wingdings" pitchFamily="2" charset="2"/>
              <a:buNone/>
            </a:pPr>
            <a:endParaRPr lang="en-AU" sz="1800" dirty="0" smtClean="0">
              <a:solidFill>
                <a:schemeClr val="tx2"/>
              </a:solidFill>
            </a:endParaRPr>
          </a:p>
        </p:txBody>
      </p:sp>
      <p:pic>
        <p:nvPicPr>
          <p:cNvPr id="39937" name="Picture 1" descr="C:\ERT Files\International\Socadis\Traitement ERT-1 NEPOUI 198 000 ppm\Photos terre souillée\IMG_4261.JPG"/>
          <p:cNvPicPr>
            <a:picLocks noChangeAspect="1" noChangeArrowheads="1"/>
          </p:cNvPicPr>
          <p:nvPr/>
        </p:nvPicPr>
        <p:blipFill>
          <a:blip r:embed="rId3" cstate="print"/>
          <a:srcRect/>
          <a:stretch>
            <a:fillRect/>
          </a:stretch>
        </p:blipFill>
        <p:spPr bwMode="auto">
          <a:xfrm>
            <a:off x="911425" y="1988840"/>
            <a:ext cx="6287465" cy="3537024"/>
          </a:xfrm>
          <a:prstGeom prst="rect">
            <a:avLst/>
          </a:prstGeom>
          <a:noFill/>
        </p:spPr>
      </p:pic>
      <p:sp>
        <p:nvSpPr>
          <p:cNvPr id="10"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4800" dirty="0" smtClean="0">
                <a:solidFill>
                  <a:srgbClr val="3DEAF7"/>
                </a:solidFill>
              </a:rPr>
              <a:t>PROJE</a:t>
            </a:r>
            <a:r>
              <a:rPr lang="tr-TR" altLang="en-US" sz="4800" dirty="0" smtClean="0">
                <a:solidFill>
                  <a:srgbClr val="3DEAF7"/>
                </a:solidFill>
              </a:rPr>
              <a:t>LER</a:t>
            </a:r>
            <a:r>
              <a:rPr lang="en-AU" altLang="en-US" sz="4800" dirty="0" smtClean="0">
                <a:solidFill>
                  <a:srgbClr val="3DEAF7"/>
                </a:solidFill>
              </a:rPr>
              <a:t/>
            </a:r>
            <a:br>
              <a:rPr lang="en-AU" altLang="en-US" sz="4800" dirty="0" smtClean="0">
                <a:solidFill>
                  <a:srgbClr val="3DEAF7"/>
                </a:solidFill>
              </a:rPr>
            </a:br>
            <a:r>
              <a:rPr lang="tr-TR" altLang="en-US" sz="4800" dirty="0" smtClean="0">
                <a:solidFill>
                  <a:srgbClr val="3DEAF7"/>
                </a:solidFill>
              </a:rPr>
              <a:t>Tipik </a:t>
            </a:r>
            <a:r>
              <a:rPr lang="en-AU" altLang="en-US" sz="4800" dirty="0" smtClean="0">
                <a:solidFill>
                  <a:srgbClr val="3DEAF7"/>
                </a:solidFill>
              </a:rPr>
              <a:t>ex-sit</a:t>
            </a:r>
            <a:r>
              <a:rPr lang="tr-TR" altLang="en-US" sz="4800" dirty="0" smtClean="0">
                <a:solidFill>
                  <a:srgbClr val="3DEAF7"/>
                </a:solidFill>
              </a:rPr>
              <a:t>u işleme</a:t>
            </a:r>
            <a:endParaRPr lang="en-AU" altLang="en-US" sz="4800" dirty="0" smtClean="0">
              <a:solidFill>
                <a:srgbClr val="3DEAF7"/>
              </a:solidFill>
            </a:endParaRPr>
          </a:p>
        </p:txBody>
      </p:sp>
      <p:pic>
        <p:nvPicPr>
          <p:cNvPr id="31750" name="Picture 5" descr="IMG_4553"/>
          <p:cNvPicPr>
            <a:picLocks noChangeAspect="1" noChangeArrowheads="1"/>
          </p:cNvPicPr>
          <p:nvPr/>
        </p:nvPicPr>
        <p:blipFill>
          <a:blip r:embed="rId4" cstate="print"/>
          <a:srcRect/>
          <a:stretch>
            <a:fillRect/>
          </a:stretch>
        </p:blipFill>
        <p:spPr bwMode="auto">
          <a:xfrm>
            <a:off x="6387305" y="3311878"/>
            <a:ext cx="5089481" cy="2863106"/>
          </a:xfrm>
          <a:prstGeom prst="rect">
            <a:avLst/>
          </a:prstGeom>
          <a:noFill/>
          <a:ln w="9525">
            <a:noFill/>
            <a:miter lim="800000"/>
            <a:headEnd/>
            <a:tailEnd/>
          </a:ln>
        </p:spPr>
      </p:pic>
    </p:spTree>
    <p:extLst>
      <p:ext uri="{BB962C8B-B14F-4D97-AF65-F5344CB8AC3E}">
        <p14:creationId xmlns="" xmlns:p14="http://schemas.microsoft.com/office/powerpoint/2010/main" val="714845233"/>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DD05BDED-2B90-447C-B2EB-44B2F90038BE}" type="slidenum">
              <a:rPr lang="en-AU"/>
              <a:pPr/>
              <a:t>36</a:t>
            </a:fld>
            <a:endParaRPr lang="en-AU" dirty="0"/>
          </a:p>
        </p:txBody>
      </p:sp>
      <p:sp>
        <p:nvSpPr>
          <p:cNvPr id="3277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32772" name="Rectangle 2"/>
          <p:cNvSpPr>
            <a:spLocks noGrp="1" noChangeArrowheads="1"/>
          </p:cNvSpPr>
          <p:nvPr>
            <p:ph type="body" idx="1"/>
          </p:nvPr>
        </p:nvSpPr>
        <p:spPr>
          <a:xfrm>
            <a:off x="6779839" y="5831066"/>
            <a:ext cx="4129120" cy="504081"/>
          </a:xfrm>
          <a:noFill/>
        </p:spPr>
        <p:txBody>
          <a:bodyPr lIns="90488" tIns="44450" rIns="90488" bIns="44450"/>
          <a:lstStyle/>
          <a:p>
            <a:pPr marL="190500" indent="-190500" defTabSz="762000" eaLnBrk="1" hangingPunct="1">
              <a:buFont typeface="Wingdings" pitchFamily="2" charset="2"/>
              <a:buNone/>
            </a:pPr>
            <a:r>
              <a:rPr lang="tr-TR" sz="1800" dirty="0" smtClean="0">
                <a:solidFill>
                  <a:schemeClr val="tx2"/>
                </a:solidFill>
              </a:rPr>
              <a:t>Numune alımı</a:t>
            </a:r>
            <a:r>
              <a:rPr lang="en-AU" sz="1800" dirty="0" smtClean="0">
                <a:solidFill>
                  <a:schemeClr val="tx2"/>
                </a:solidFill>
              </a:rPr>
              <a:t> </a:t>
            </a:r>
            <a:r>
              <a:rPr lang="en-AU" sz="1800" dirty="0" smtClean="0">
                <a:solidFill>
                  <a:schemeClr val="tx2"/>
                </a:solidFill>
              </a:rPr>
              <a:t>– </a:t>
            </a:r>
            <a:r>
              <a:rPr lang="tr-TR" sz="1800" dirty="0" smtClean="0">
                <a:solidFill>
                  <a:schemeClr val="tx2"/>
                </a:solidFill>
              </a:rPr>
              <a:t>İlk gün</a:t>
            </a:r>
            <a:endParaRPr lang="en-AU" sz="1800" dirty="0" smtClean="0">
              <a:solidFill>
                <a:schemeClr val="tx2"/>
              </a:solidFill>
            </a:endParaRPr>
          </a:p>
        </p:txBody>
      </p:sp>
      <p:pic>
        <p:nvPicPr>
          <p:cNvPr id="32774" name="Picture 6" descr="IMG_4554"/>
          <p:cNvPicPr>
            <a:picLocks noChangeAspect="1" noChangeArrowheads="1"/>
          </p:cNvPicPr>
          <p:nvPr/>
        </p:nvPicPr>
        <p:blipFill>
          <a:blip r:embed="rId3" cstate="print"/>
          <a:srcRect t="10812"/>
          <a:stretch>
            <a:fillRect/>
          </a:stretch>
        </p:blipFill>
        <p:spPr bwMode="auto">
          <a:xfrm>
            <a:off x="1927705" y="1580605"/>
            <a:ext cx="8159751" cy="4094163"/>
          </a:xfrm>
          <a:prstGeom prst="rect">
            <a:avLst/>
          </a:prstGeom>
          <a:noFill/>
          <a:ln w="9525">
            <a:noFill/>
            <a:miter lim="800000"/>
            <a:headEnd/>
            <a:tailEnd/>
          </a:ln>
        </p:spPr>
      </p:pic>
      <p:sp>
        <p:nvSpPr>
          <p:cNvPr id="9"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4800" dirty="0" smtClean="0">
                <a:solidFill>
                  <a:srgbClr val="3DEAF7"/>
                </a:solidFill>
              </a:rPr>
              <a:t>PROJE</a:t>
            </a:r>
            <a:r>
              <a:rPr lang="tr-TR" altLang="en-US" sz="4800" dirty="0" smtClean="0">
                <a:solidFill>
                  <a:srgbClr val="3DEAF7"/>
                </a:solidFill>
              </a:rPr>
              <a:t>LER</a:t>
            </a:r>
            <a:r>
              <a:rPr lang="en-AU" altLang="en-US" sz="4800" dirty="0" smtClean="0">
                <a:solidFill>
                  <a:srgbClr val="3DEAF7"/>
                </a:solidFill>
              </a:rPr>
              <a:t/>
            </a:r>
            <a:br>
              <a:rPr lang="en-AU" altLang="en-US" sz="4800" dirty="0" smtClean="0">
                <a:solidFill>
                  <a:srgbClr val="3DEAF7"/>
                </a:solidFill>
              </a:rPr>
            </a:br>
            <a:r>
              <a:rPr lang="tr-TR" altLang="en-US" sz="4800" dirty="0" smtClean="0">
                <a:solidFill>
                  <a:srgbClr val="3DEAF7"/>
                </a:solidFill>
              </a:rPr>
              <a:t>Tipik </a:t>
            </a:r>
            <a:r>
              <a:rPr lang="en-AU" altLang="en-US" sz="4800" dirty="0" smtClean="0">
                <a:solidFill>
                  <a:srgbClr val="3DEAF7"/>
                </a:solidFill>
              </a:rPr>
              <a:t>ex-sit</a:t>
            </a:r>
            <a:r>
              <a:rPr lang="tr-TR" altLang="en-US" sz="4800" dirty="0" smtClean="0">
                <a:solidFill>
                  <a:srgbClr val="3DEAF7"/>
                </a:solidFill>
              </a:rPr>
              <a:t>u işleme</a:t>
            </a:r>
            <a:endParaRPr lang="en-AU" altLang="en-US" sz="4800" dirty="0" smtClean="0">
              <a:solidFill>
                <a:srgbClr val="3DEAF7"/>
              </a:solidFill>
            </a:endParaRPr>
          </a:p>
        </p:txBody>
      </p:sp>
    </p:spTree>
    <p:extLst>
      <p:ext uri="{BB962C8B-B14F-4D97-AF65-F5344CB8AC3E}">
        <p14:creationId xmlns="" xmlns:p14="http://schemas.microsoft.com/office/powerpoint/2010/main" val="482019171"/>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D5810966-72AD-4D45-927E-A5E2D4A0CA1A}" type="slidenum">
              <a:rPr lang="en-AU"/>
              <a:pPr/>
              <a:t>37</a:t>
            </a:fld>
            <a:endParaRPr lang="en-AU" dirty="0"/>
          </a:p>
        </p:txBody>
      </p:sp>
      <p:sp>
        <p:nvSpPr>
          <p:cNvPr id="33795"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33796" name="Rectangle 2"/>
          <p:cNvSpPr>
            <a:spLocks noGrp="1" noChangeArrowheads="1"/>
          </p:cNvSpPr>
          <p:nvPr>
            <p:ph type="body" idx="1"/>
          </p:nvPr>
        </p:nvSpPr>
        <p:spPr>
          <a:xfrm>
            <a:off x="4943872" y="5877273"/>
            <a:ext cx="5281248" cy="504081"/>
          </a:xfrm>
          <a:noFill/>
        </p:spPr>
        <p:txBody>
          <a:bodyPr lIns="90488" tIns="44450" rIns="90488" bIns="44450"/>
          <a:lstStyle/>
          <a:p>
            <a:pPr marL="190500" indent="-190500" defTabSz="762000" eaLnBrk="1" hangingPunct="1">
              <a:buFont typeface="Wingdings" pitchFamily="2" charset="2"/>
              <a:buNone/>
            </a:pPr>
            <a:r>
              <a:rPr lang="tr-TR" sz="1800" dirty="0" smtClean="0">
                <a:solidFill>
                  <a:schemeClr val="tx2"/>
                </a:solidFill>
              </a:rPr>
              <a:t>Müteakip sürme ve sulama</a:t>
            </a:r>
            <a:endParaRPr lang="en-AU" sz="1800" dirty="0" smtClean="0">
              <a:solidFill>
                <a:schemeClr val="tx2"/>
              </a:solidFill>
            </a:endParaRPr>
          </a:p>
        </p:txBody>
      </p:sp>
      <p:pic>
        <p:nvPicPr>
          <p:cNvPr id="35841" name="Picture 1" descr="C:\ERT Files\International\Socadis\Traitement ERT-1 NEPOUI 198 000 ppm\Photos terre souillée\IMG_4331.JPG"/>
          <p:cNvPicPr>
            <a:picLocks noChangeAspect="1" noChangeArrowheads="1"/>
          </p:cNvPicPr>
          <p:nvPr/>
        </p:nvPicPr>
        <p:blipFill>
          <a:blip r:embed="rId3" cstate="print"/>
          <a:srcRect/>
          <a:stretch>
            <a:fillRect/>
          </a:stretch>
        </p:blipFill>
        <p:spPr bwMode="auto">
          <a:xfrm>
            <a:off x="2350935" y="1580605"/>
            <a:ext cx="7552147" cy="4248472"/>
          </a:xfrm>
          <a:prstGeom prst="rect">
            <a:avLst/>
          </a:prstGeom>
          <a:noFill/>
        </p:spPr>
      </p:pic>
      <p:sp>
        <p:nvSpPr>
          <p:cNvPr id="9"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4800" dirty="0" smtClean="0">
                <a:solidFill>
                  <a:srgbClr val="3DEAF7"/>
                </a:solidFill>
              </a:rPr>
              <a:t>PROJE</a:t>
            </a:r>
            <a:r>
              <a:rPr lang="tr-TR" altLang="en-US" sz="4800" dirty="0" smtClean="0">
                <a:solidFill>
                  <a:srgbClr val="3DEAF7"/>
                </a:solidFill>
              </a:rPr>
              <a:t>LER</a:t>
            </a:r>
            <a:r>
              <a:rPr lang="en-AU" altLang="en-US" sz="4800" dirty="0" smtClean="0">
                <a:solidFill>
                  <a:srgbClr val="3DEAF7"/>
                </a:solidFill>
              </a:rPr>
              <a:t/>
            </a:r>
            <a:br>
              <a:rPr lang="en-AU" altLang="en-US" sz="4800" dirty="0" smtClean="0">
                <a:solidFill>
                  <a:srgbClr val="3DEAF7"/>
                </a:solidFill>
              </a:rPr>
            </a:br>
            <a:r>
              <a:rPr lang="tr-TR" altLang="en-US" sz="4800" dirty="0" smtClean="0">
                <a:solidFill>
                  <a:srgbClr val="3DEAF7"/>
                </a:solidFill>
              </a:rPr>
              <a:t>Tipik </a:t>
            </a:r>
            <a:r>
              <a:rPr lang="en-AU" altLang="en-US" sz="4800" dirty="0" smtClean="0">
                <a:solidFill>
                  <a:srgbClr val="3DEAF7"/>
                </a:solidFill>
              </a:rPr>
              <a:t>ex-sit</a:t>
            </a:r>
            <a:r>
              <a:rPr lang="tr-TR" altLang="en-US" sz="4800" dirty="0" smtClean="0">
                <a:solidFill>
                  <a:srgbClr val="3DEAF7"/>
                </a:solidFill>
              </a:rPr>
              <a:t>u işleme</a:t>
            </a:r>
            <a:endParaRPr lang="en-AU" altLang="en-US" sz="4800" dirty="0" smtClean="0">
              <a:solidFill>
                <a:srgbClr val="3DEAF7"/>
              </a:solidFill>
            </a:endParaRPr>
          </a:p>
        </p:txBody>
      </p:sp>
    </p:spTree>
    <p:extLst>
      <p:ext uri="{BB962C8B-B14F-4D97-AF65-F5344CB8AC3E}">
        <p14:creationId xmlns="" xmlns:p14="http://schemas.microsoft.com/office/powerpoint/2010/main" val="1266758377"/>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F43ABD18-379A-450C-8FE5-14208CECF1D1}" type="slidenum">
              <a:rPr lang="en-AU"/>
              <a:pPr/>
              <a:t>38</a:t>
            </a:fld>
            <a:endParaRPr lang="en-AU" dirty="0"/>
          </a:p>
        </p:txBody>
      </p:sp>
      <p:sp>
        <p:nvSpPr>
          <p:cNvPr id="10243"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pic>
        <p:nvPicPr>
          <p:cNvPr id="33793" name="Picture 1" descr="C:\ERT Files\International\Socadis\Traitement ERT-1 NEPOUI 198 000 ppm\Photos terre souillée\Copie de IMG_4339.JPG"/>
          <p:cNvPicPr>
            <a:picLocks noChangeAspect="1" noChangeArrowheads="1"/>
          </p:cNvPicPr>
          <p:nvPr/>
        </p:nvPicPr>
        <p:blipFill>
          <a:blip r:embed="rId2" cstate="print"/>
          <a:srcRect/>
          <a:stretch>
            <a:fillRect/>
          </a:stretch>
        </p:blipFill>
        <p:spPr bwMode="auto">
          <a:xfrm>
            <a:off x="2272925" y="1580605"/>
            <a:ext cx="7567491" cy="4257104"/>
          </a:xfrm>
          <a:prstGeom prst="rect">
            <a:avLst/>
          </a:prstGeom>
          <a:noFill/>
        </p:spPr>
      </p:pic>
      <p:sp>
        <p:nvSpPr>
          <p:cNvPr id="6" name="Rectangle 2"/>
          <p:cNvSpPr txBox="1">
            <a:spLocks noChangeArrowheads="1"/>
          </p:cNvSpPr>
          <p:nvPr/>
        </p:nvSpPr>
        <p:spPr bwMode="auto">
          <a:xfrm>
            <a:off x="5423925" y="5877273"/>
            <a:ext cx="4416491" cy="504081"/>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190500" marR="0" lvl="0" indent="-190500" algn="l" defTabSz="7620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lang="tr-TR" sz="1800" kern="0" dirty="0" smtClean="0">
                <a:solidFill>
                  <a:schemeClr val="tx2"/>
                </a:solidFill>
                <a:latin typeface="+mn-lt"/>
              </a:rPr>
              <a:t>1m derinliğe yayma</a:t>
            </a:r>
            <a:endParaRPr kumimoji="0" lang="en-AU" sz="18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9"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4800" dirty="0" smtClean="0">
                <a:solidFill>
                  <a:srgbClr val="3DEAF7"/>
                </a:solidFill>
              </a:rPr>
              <a:t>PROJE</a:t>
            </a:r>
            <a:r>
              <a:rPr lang="tr-TR" altLang="en-US" sz="4800" dirty="0" smtClean="0">
                <a:solidFill>
                  <a:srgbClr val="3DEAF7"/>
                </a:solidFill>
              </a:rPr>
              <a:t>LER</a:t>
            </a:r>
            <a:r>
              <a:rPr lang="en-AU" altLang="en-US" sz="4800" dirty="0" smtClean="0">
                <a:solidFill>
                  <a:srgbClr val="3DEAF7"/>
                </a:solidFill>
              </a:rPr>
              <a:t/>
            </a:r>
            <a:br>
              <a:rPr lang="en-AU" altLang="en-US" sz="4800" dirty="0" smtClean="0">
                <a:solidFill>
                  <a:srgbClr val="3DEAF7"/>
                </a:solidFill>
              </a:rPr>
            </a:br>
            <a:r>
              <a:rPr lang="tr-TR" altLang="en-US" sz="4800" dirty="0" smtClean="0">
                <a:solidFill>
                  <a:srgbClr val="3DEAF7"/>
                </a:solidFill>
              </a:rPr>
              <a:t>Tipik </a:t>
            </a:r>
            <a:r>
              <a:rPr lang="en-AU" altLang="en-US" sz="4800" dirty="0" smtClean="0">
                <a:solidFill>
                  <a:srgbClr val="3DEAF7"/>
                </a:solidFill>
              </a:rPr>
              <a:t>ex-sit</a:t>
            </a:r>
            <a:r>
              <a:rPr lang="tr-TR" altLang="en-US" sz="4800" dirty="0" smtClean="0">
                <a:solidFill>
                  <a:srgbClr val="3DEAF7"/>
                </a:solidFill>
              </a:rPr>
              <a:t>u işleme</a:t>
            </a:r>
            <a:endParaRPr lang="en-AU" altLang="en-US" sz="4800" dirty="0" smtClean="0">
              <a:solidFill>
                <a:srgbClr val="3DEAF7"/>
              </a:solidFill>
            </a:endParaRPr>
          </a:p>
        </p:txBody>
      </p:sp>
    </p:spTree>
    <p:extLst>
      <p:ext uri="{BB962C8B-B14F-4D97-AF65-F5344CB8AC3E}">
        <p14:creationId xmlns="" xmlns:p14="http://schemas.microsoft.com/office/powerpoint/2010/main" val="160145604"/>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AU" altLang="en-US" dirty="0"/>
              <a:t>(c) Enretech Australasia P/L </a:t>
            </a:r>
            <a:r>
              <a:rPr lang="en-AU" altLang="en-US" dirty="0" smtClean="0"/>
              <a:t>2014</a:t>
            </a:r>
            <a:endParaRPr lang="en-AU" altLang="en-US" dirty="0"/>
          </a:p>
        </p:txBody>
      </p:sp>
      <p:sp>
        <p:nvSpPr>
          <p:cNvPr id="8" name="Slide Number Placeholder 5"/>
          <p:cNvSpPr>
            <a:spLocks noGrp="1"/>
          </p:cNvSpPr>
          <p:nvPr>
            <p:ph type="sldNum" sz="quarter" idx="12"/>
          </p:nvPr>
        </p:nvSpPr>
        <p:spPr/>
        <p:txBody>
          <a:bodyPr/>
          <a:lstStyle/>
          <a:p>
            <a:pPr>
              <a:defRPr/>
            </a:pPr>
            <a:fld id="{ADE44FC6-D0F0-47F6-A31B-8E5BE455C4C0}" type="slidenum">
              <a:rPr lang="en-AU" altLang="en-US"/>
              <a:pPr>
                <a:defRPr/>
              </a:pPr>
              <a:t>39</a:t>
            </a:fld>
            <a:endParaRPr lang="en-AU" altLang="en-US" dirty="0"/>
          </a:p>
        </p:txBody>
      </p:sp>
      <p:sp>
        <p:nvSpPr>
          <p:cNvPr id="20485" name="Text Box 3"/>
          <p:cNvSpPr txBox="1">
            <a:spLocks noChangeArrowheads="1"/>
          </p:cNvSpPr>
          <p:nvPr/>
        </p:nvSpPr>
        <p:spPr bwMode="auto">
          <a:xfrm>
            <a:off x="4656667" y="3"/>
            <a:ext cx="72771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spcBef>
                <a:spcPct val="20000"/>
              </a:spcBef>
              <a:buClr>
                <a:schemeClr val="hlink"/>
              </a:buClr>
              <a:buSzPct val="60000"/>
              <a:buFont typeface="Wingdings" pitchFamily="2" charset="2"/>
              <a:buChar char="n"/>
              <a:tabLst>
                <a:tab pos="2684463" algn="l"/>
              </a:tabLst>
              <a:defRPr sz="2800">
                <a:solidFill>
                  <a:schemeClr val="tx1"/>
                </a:solidFill>
                <a:latin typeface="Arial" charset="0"/>
              </a:defRPr>
            </a:lvl1pPr>
            <a:lvl2pPr marL="914400" indent="-457200" algn="l" eaLnBrk="0" hangingPunct="0">
              <a:spcBef>
                <a:spcPct val="20000"/>
              </a:spcBef>
              <a:buClr>
                <a:schemeClr val="tx2"/>
              </a:buClr>
              <a:buSzPct val="65000"/>
              <a:buFont typeface="Wingdings" pitchFamily="2" charset="2"/>
              <a:buChar char="u"/>
              <a:tabLst>
                <a:tab pos="2684463" algn="l"/>
              </a:tabLst>
              <a:defRPr sz="2600">
                <a:solidFill>
                  <a:schemeClr val="tx1"/>
                </a:solidFill>
                <a:latin typeface="Arial" charset="0"/>
              </a:defRPr>
            </a:lvl2pPr>
            <a:lvl3pPr marL="1371600" indent="-457200" algn="l" eaLnBrk="0" hangingPunct="0">
              <a:spcBef>
                <a:spcPct val="20000"/>
              </a:spcBef>
              <a:buClr>
                <a:schemeClr val="hlink"/>
              </a:buClr>
              <a:buSzPct val="65000"/>
              <a:buFont typeface="Wingdings" pitchFamily="2" charset="2"/>
              <a:buChar char="«"/>
              <a:tabLst>
                <a:tab pos="2684463" algn="l"/>
              </a:tabLst>
              <a:defRPr sz="2400">
                <a:solidFill>
                  <a:schemeClr val="tx1"/>
                </a:solidFill>
                <a:latin typeface="Arial" charset="0"/>
              </a:defRPr>
            </a:lvl3pPr>
            <a:lvl4pPr marL="1828800" indent="-457200" algn="l" eaLnBrk="0" hangingPunct="0">
              <a:spcBef>
                <a:spcPct val="20000"/>
              </a:spcBef>
              <a:buClr>
                <a:schemeClr val="tx2"/>
              </a:buClr>
              <a:buSzPct val="100000"/>
              <a:buChar char="•"/>
              <a:tabLst>
                <a:tab pos="2684463" algn="l"/>
              </a:tabLst>
              <a:defRPr sz="2000">
                <a:solidFill>
                  <a:schemeClr val="tx1"/>
                </a:solidFill>
                <a:latin typeface="Arial" charset="0"/>
              </a:defRPr>
            </a:lvl4pPr>
            <a:lvl5pPr marL="2286000" indent="-457200" algn="l" eaLnBrk="0" hangingPunct="0">
              <a:spcBef>
                <a:spcPct val="20000"/>
              </a:spcBef>
              <a:buClr>
                <a:schemeClr val="hlink"/>
              </a:buClr>
              <a:buSzPct val="100000"/>
              <a:buChar char="–"/>
              <a:tabLst>
                <a:tab pos="2684463" algn="l"/>
              </a:tabLst>
              <a:defRPr sz="2000">
                <a:solidFill>
                  <a:schemeClr val="tx1"/>
                </a:solidFill>
                <a:latin typeface="Arial" charset="0"/>
              </a:defRPr>
            </a:lvl5pPr>
            <a:lvl6pPr marL="2743200" indent="-457200" eaLnBrk="0" fontAlgn="base" hangingPunct="0">
              <a:spcBef>
                <a:spcPct val="20000"/>
              </a:spcBef>
              <a:spcAft>
                <a:spcPct val="0"/>
              </a:spcAft>
              <a:buClr>
                <a:schemeClr val="hlink"/>
              </a:buClr>
              <a:buSzPct val="100000"/>
              <a:buChar char="–"/>
              <a:tabLst>
                <a:tab pos="2684463" algn="l"/>
              </a:tabLst>
              <a:defRPr sz="2000">
                <a:solidFill>
                  <a:schemeClr val="tx1"/>
                </a:solidFill>
                <a:latin typeface="Arial" charset="0"/>
              </a:defRPr>
            </a:lvl6pPr>
            <a:lvl7pPr marL="3200400" indent="-457200" eaLnBrk="0" fontAlgn="base" hangingPunct="0">
              <a:spcBef>
                <a:spcPct val="20000"/>
              </a:spcBef>
              <a:spcAft>
                <a:spcPct val="0"/>
              </a:spcAft>
              <a:buClr>
                <a:schemeClr val="hlink"/>
              </a:buClr>
              <a:buSzPct val="100000"/>
              <a:buChar char="–"/>
              <a:tabLst>
                <a:tab pos="2684463" algn="l"/>
              </a:tabLst>
              <a:defRPr sz="2000">
                <a:solidFill>
                  <a:schemeClr val="tx1"/>
                </a:solidFill>
                <a:latin typeface="Arial" charset="0"/>
              </a:defRPr>
            </a:lvl7pPr>
            <a:lvl8pPr marL="3657600" indent="-457200" eaLnBrk="0" fontAlgn="base" hangingPunct="0">
              <a:spcBef>
                <a:spcPct val="20000"/>
              </a:spcBef>
              <a:spcAft>
                <a:spcPct val="0"/>
              </a:spcAft>
              <a:buClr>
                <a:schemeClr val="hlink"/>
              </a:buClr>
              <a:buSzPct val="100000"/>
              <a:buChar char="–"/>
              <a:tabLst>
                <a:tab pos="2684463" algn="l"/>
              </a:tabLst>
              <a:defRPr sz="2000">
                <a:solidFill>
                  <a:schemeClr val="tx1"/>
                </a:solidFill>
                <a:latin typeface="Arial" charset="0"/>
              </a:defRPr>
            </a:lvl8pPr>
            <a:lvl9pPr marL="4114800" indent="-457200" eaLnBrk="0" fontAlgn="base" hangingPunct="0">
              <a:spcBef>
                <a:spcPct val="20000"/>
              </a:spcBef>
              <a:spcAft>
                <a:spcPct val="0"/>
              </a:spcAft>
              <a:buClr>
                <a:schemeClr val="hlink"/>
              </a:buClr>
              <a:buSzPct val="100000"/>
              <a:buChar char="–"/>
              <a:tabLst>
                <a:tab pos="2684463" algn="l"/>
              </a:tabLst>
              <a:defRPr sz="2000">
                <a:solidFill>
                  <a:schemeClr val="tx1"/>
                </a:solidFill>
                <a:latin typeface="Arial" charset="0"/>
              </a:defRPr>
            </a:lvl9pPr>
          </a:lstStyle>
          <a:p>
            <a:pPr algn="r" eaLnBrk="1" hangingPunct="1">
              <a:spcBef>
                <a:spcPct val="0"/>
              </a:spcBef>
              <a:buClrTx/>
              <a:buSzTx/>
              <a:buFontTx/>
              <a:buNone/>
            </a:pPr>
            <a:endParaRPr lang="en-US" altLang="en-US" sz="1800" dirty="0">
              <a:latin typeface="+mn-lt"/>
            </a:endParaRPr>
          </a:p>
          <a:p>
            <a:pPr algn="r" eaLnBrk="1" hangingPunct="1">
              <a:spcBef>
                <a:spcPct val="0"/>
              </a:spcBef>
              <a:buClrTx/>
              <a:buSzTx/>
              <a:buFontTx/>
              <a:buNone/>
            </a:pPr>
            <a:r>
              <a:rPr lang="tr-TR" altLang="en-US" sz="1800" dirty="0" smtClean="0">
                <a:latin typeface="+mn-lt"/>
              </a:rPr>
              <a:t>Fuel oil ile kirlenmiş 61 metreküp toprak</a:t>
            </a:r>
            <a:r>
              <a:rPr lang="en-US" altLang="en-US" sz="1800" dirty="0" smtClean="0">
                <a:latin typeface="+mn-lt"/>
              </a:rPr>
              <a:t>. </a:t>
            </a:r>
            <a:endParaRPr lang="en-US" altLang="en-US" sz="1800" dirty="0">
              <a:latin typeface="+mn-lt"/>
            </a:endParaRPr>
          </a:p>
          <a:p>
            <a:pPr algn="r" eaLnBrk="1" hangingPunct="1">
              <a:spcBef>
                <a:spcPct val="0"/>
              </a:spcBef>
              <a:buClrTx/>
              <a:buSzTx/>
              <a:buFontTx/>
              <a:buNone/>
            </a:pPr>
            <a:r>
              <a:rPr lang="en-US" altLang="en-US" sz="1800" dirty="0">
                <a:latin typeface="+mn-lt"/>
              </a:rPr>
              <a:t>TPH </a:t>
            </a:r>
            <a:r>
              <a:rPr lang="tr-TR" altLang="en-US" sz="1800" dirty="0" smtClean="0">
                <a:latin typeface="+mn-lt"/>
              </a:rPr>
              <a:t>azalması</a:t>
            </a:r>
            <a:r>
              <a:rPr lang="en-US" altLang="en-US" sz="1800" dirty="0" smtClean="0">
                <a:latin typeface="+mn-lt"/>
              </a:rPr>
              <a:t> </a:t>
            </a:r>
            <a:r>
              <a:rPr lang="tr-TR" altLang="en-US" sz="1800" dirty="0" smtClean="0">
                <a:latin typeface="+mn-lt"/>
              </a:rPr>
              <a:t>99 günde %</a:t>
            </a:r>
            <a:r>
              <a:rPr lang="en-US" altLang="en-US" sz="1800" dirty="0" smtClean="0">
                <a:latin typeface="+mn-lt"/>
              </a:rPr>
              <a:t>99.4</a:t>
            </a:r>
            <a:endParaRPr lang="en-AU" altLang="en-US" sz="1800" dirty="0">
              <a:latin typeface="+mn-lt"/>
            </a:endParaRPr>
          </a:p>
        </p:txBody>
      </p:sp>
      <p:sp>
        <p:nvSpPr>
          <p:cNvPr id="20486" name="Rectangle 4"/>
          <p:cNvSpPr>
            <a:spLocks noChangeArrowheads="1"/>
          </p:cNvSpPr>
          <p:nvPr/>
        </p:nvSpPr>
        <p:spPr bwMode="auto">
          <a:xfrm>
            <a:off x="2698751" y="2171702"/>
            <a:ext cx="12192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20487" name="Rectangle 5"/>
          <p:cNvSpPr>
            <a:spLocks noChangeArrowheads="1"/>
          </p:cNvSpPr>
          <p:nvPr/>
        </p:nvSpPr>
        <p:spPr bwMode="auto">
          <a:xfrm>
            <a:off x="2692400" y="2295527"/>
            <a:ext cx="12192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graphicFrame>
        <p:nvGraphicFramePr>
          <p:cNvPr id="20488" name="Object 6"/>
          <p:cNvGraphicFramePr>
            <a:graphicFrameLocks noGrp="1" noChangeAspect="1"/>
          </p:cNvGraphicFramePr>
          <p:nvPr>
            <p:ph idx="1"/>
            <p:extLst>
              <p:ext uri="{D42A27DB-BD31-4B8C-83A1-F6EECF244321}">
                <p14:modId xmlns="" xmlns:p14="http://schemas.microsoft.com/office/powerpoint/2010/main" val="3366548642"/>
              </p:ext>
            </p:extLst>
          </p:nvPr>
        </p:nvGraphicFramePr>
        <p:xfrm>
          <a:off x="2565400" y="1574800"/>
          <a:ext cx="7391400" cy="4673600"/>
        </p:xfrm>
        <a:graphic>
          <a:graphicData uri="http://schemas.openxmlformats.org/presentationml/2006/ole">
            <p:oleObj spid="_x0000_s19479" name="Worksheet" r:id="rId3" imgW="6153302" imgH="5191049" progId="Excel.Sheet.8">
              <p:embed/>
            </p:oleObj>
          </a:graphicData>
        </a:graphic>
      </p:graphicFrame>
      <p:sp>
        <p:nvSpPr>
          <p:cNvPr id="11" name="Rectangle 2"/>
          <p:cNvSpPr txBox="1">
            <a:spLocks noChangeArrowheads="1"/>
          </p:cNvSpPr>
          <p:nvPr/>
        </p:nvSpPr>
        <p:spPr>
          <a:xfrm>
            <a:off x="239183" y="188912"/>
            <a:ext cx="10577215" cy="1391693"/>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AU" altLang="en-US" sz="4800" dirty="0" smtClean="0">
                <a:solidFill>
                  <a:srgbClr val="3DEAF7"/>
                </a:solidFill>
              </a:rPr>
              <a:t>PROJE</a:t>
            </a:r>
            <a:r>
              <a:rPr lang="tr-TR" altLang="en-US" sz="4800" dirty="0" smtClean="0">
                <a:solidFill>
                  <a:srgbClr val="3DEAF7"/>
                </a:solidFill>
              </a:rPr>
              <a:t>LER</a:t>
            </a:r>
            <a:r>
              <a:rPr lang="en-AU" altLang="en-US" sz="4800" dirty="0" smtClean="0">
                <a:solidFill>
                  <a:srgbClr val="3DEAF7"/>
                </a:solidFill>
              </a:rPr>
              <a:t/>
            </a:r>
            <a:br>
              <a:rPr lang="en-AU" altLang="en-US" sz="4800" dirty="0" smtClean="0">
                <a:solidFill>
                  <a:srgbClr val="3DEAF7"/>
                </a:solidFill>
              </a:rPr>
            </a:br>
            <a:r>
              <a:rPr lang="tr-TR" altLang="en-US" sz="4800" dirty="0" smtClean="0">
                <a:solidFill>
                  <a:srgbClr val="3DEAF7"/>
                </a:solidFill>
              </a:rPr>
              <a:t>Tipik </a:t>
            </a:r>
            <a:r>
              <a:rPr lang="en-AU" altLang="en-US" sz="4800" dirty="0" smtClean="0">
                <a:solidFill>
                  <a:srgbClr val="3DEAF7"/>
                </a:solidFill>
              </a:rPr>
              <a:t>ex-sit</a:t>
            </a:r>
            <a:r>
              <a:rPr lang="tr-TR" altLang="en-US" sz="4800" dirty="0" smtClean="0">
                <a:solidFill>
                  <a:srgbClr val="3DEAF7"/>
                </a:solidFill>
              </a:rPr>
              <a:t>u işleme</a:t>
            </a:r>
            <a:endParaRPr lang="en-AU" altLang="en-US" sz="4800" dirty="0" smtClean="0">
              <a:solidFill>
                <a:srgbClr val="3DEAF7"/>
              </a:solidFill>
            </a:endParaRPr>
          </a:p>
        </p:txBody>
      </p:sp>
    </p:spTree>
    <p:extLst>
      <p:ext uri="{BB962C8B-B14F-4D97-AF65-F5344CB8AC3E}">
        <p14:creationId xmlns="" xmlns:p14="http://schemas.microsoft.com/office/powerpoint/2010/main" val="9674356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4</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274321" y="1484783"/>
            <a:ext cx="10570786" cy="4401205"/>
          </a:xfrm>
          <a:prstGeom prst="rect">
            <a:avLst/>
          </a:prstGeom>
          <a:noFill/>
          <a:ln w="12700">
            <a:noFill/>
            <a:miter lim="800000"/>
            <a:headEnd/>
            <a:tailEnd/>
          </a:ln>
        </p:spPr>
        <p:txBody>
          <a:bodyPr wrap="square">
            <a:spAutoFit/>
          </a:bodyPr>
          <a:lstStyle/>
          <a:p>
            <a:pPr marL="901700" lvl="1" indent="-444500" algn="l">
              <a:buFont typeface="Wingdings" pitchFamily="2" charset="2"/>
              <a:buChar char="§"/>
            </a:pPr>
            <a:r>
              <a:rPr lang="tr-TR" sz="2800" dirty="0" smtClean="0"/>
              <a:t>Mikropların topraktaki hidrokarbonları temizleyebilmesi için toprağın uygun ısı, nem, pH değerlerinde olması ve yeterli gıda ve oksijen içermesi gerekir. Bu koşullar mikropların çoğalmasını ve böylelikle daha çok atığı temizlemesini sağlar.</a:t>
            </a:r>
            <a:endParaRPr lang="en-US" sz="2800" dirty="0" smtClean="0"/>
          </a:p>
          <a:p>
            <a:pPr lvl="1" algn="l"/>
            <a:endParaRPr lang="en-US" sz="2800" dirty="0" smtClean="0"/>
          </a:p>
          <a:p>
            <a:pPr marL="901700" lvl="1" indent="-444500" algn="l">
              <a:buFont typeface="Wingdings" pitchFamily="2" charset="2"/>
              <a:buChar char="§"/>
            </a:pPr>
            <a:r>
              <a:rPr lang="en-US" sz="2800" dirty="0" smtClean="0"/>
              <a:t>Enretech Remed</a:t>
            </a:r>
            <a:r>
              <a:rPr lang="tr-TR" sz="2800" dirty="0" smtClean="0"/>
              <a:t>iator ürünü içerisinde selülozik taşıyıcalara aşılanmış olarak birçok farklı aerobik mikrop ve bunların idamesi için gerekli besin bulunur. Ürün, topraktaki mikropların miktarını ve çeşitliliğini büyük ölçüde artırmanın (bioaugmentation) yanısıra, bunlar için fazladan besin sağlar (</a:t>
            </a:r>
            <a:r>
              <a:rPr lang="en-US" sz="2800" dirty="0" smtClean="0"/>
              <a:t>biostimulation).</a:t>
            </a:r>
            <a:endParaRPr lang="en-US" sz="2800" b="1" dirty="0">
              <a:solidFill>
                <a:schemeClr val="accent1">
                  <a:lumMod val="20000"/>
                  <a:lumOff val="80000"/>
                </a:schemeClr>
              </a:solidFill>
            </a:endParaRPr>
          </a:p>
        </p:txBody>
      </p:sp>
      <p:sp>
        <p:nvSpPr>
          <p:cNvPr id="4104" name="Rectangle 6"/>
          <p:cNvSpPr>
            <a:spLocks noGrp="1" noChangeArrowheads="1"/>
          </p:cNvSpPr>
          <p:nvPr>
            <p:ph type="title"/>
          </p:nvPr>
        </p:nvSpPr>
        <p:spPr>
          <a:xfrm>
            <a:off x="431800" y="260350"/>
            <a:ext cx="10363200" cy="1143000"/>
          </a:xfrm>
          <a:noFill/>
        </p:spPr>
        <p:txBody>
          <a:bodyPr>
            <a:normAutofit/>
          </a:bodyPr>
          <a:lstStyle/>
          <a:p>
            <a:pPr eaLnBrk="1" hangingPunct="1"/>
            <a:r>
              <a:rPr lang="tr-TR" sz="4000" dirty="0" smtClean="0">
                <a:solidFill>
                  <a:srgbClr val="3DEAF7"/>
                </a:solidFill>
              </a:rPr>
              <a:t>BİYOREMEDYASYON</a:t>
            </a:r>
            <a:endParaRPr lang="en-AU" sz="4000" dirty="0" smtClean="0">
              <a:solidFill>
                <a:srgbClr val="3DEAF7"/>
              </a:solidFill>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2EBD4AFA-A029-4B56-917C-38389C652476}" type="slidenum">
              <a:rPr lang="en-AU" altLang="en-US"/>
              <a:pPr/>
              <a:t>40</a:t>
            </a:fld>
            <a:endParaRPr lang="en-AU" altLang="en-US" dirty="0"/>
          </a:p>
        </p:txBody>
      </p:sp>
      <p:sp>
        <p:nvSpPr>
          <p:cNvPr id="9" name="Footer Placeholder 4"/>
          <p:cNvSpPr>
            <a:spLocks noGrp="1"/>
          </p:cNvSpPr>
          <p:nvPr>
            <p:ph type="ftr" sz="quarter" idx="11"/>
          </p:nvPr>
        </p:nvSpPr>
        <p:spPr/>
        <p:txBody>
          <a:bodyPr/>
          <a:lstStyle/>
          <a:p>
            <a:r>
              <a:rPr lang="en-AU" altLang="en-US" dirty="0"/>
              <a:t>(c) Enretech Australasia P/L </a:t>
            </a:r>
            <a:r>
              <a:rPr lang="en-AU" altLang="en-US" dirty="0" smtClean="0"/>
              <a:t>2014</a:t>
            </a:r>
            <a:endParaRPr lang="en-AU" altLang="en-US" dirty="0"/>
          </a:p>
        </p:txBody>
      </p:sp>
      <p:sp>
        <p:nvSpPr>
          <p:cNvPr id="451586" name="Rectangle 2"/>
          <p:cNvSpPr>
            <a:spLocks noGrp="1" noChangeArrowheads="1"/>
          </p:cNvSpPr>
          <p:nvPr>
            <p:ph type="title"/>
          </p:nvPr>
        </p:nvSpPr>
        <p:spPr>
          <a:xfrm>
            <a:off x="914400" y="381000"/>
            <a:ext cx="10363200" cy="1143000"/>
          </a:xfrm>
        </p:spPr>
        <p:txBody>
          <a:bodyPr>
            <a:normAutofit fontScale="90000"/>
          </a:bodyPr>
          <a:lstStyle/>
          <a:p>
            <a:r>
              <a:rPr lang="en-AU" altLang="en-US" sz="4400" dirty="0" smtClean="0">
                <a:solidFill>
                  <a:srgbClr val="3DEAF7"/>
                </a:solidFill>
              </a:rPr>
              <a:t>PROJE</a:t>
            </a:r>
            <a:r>
              <a:rPr lang="tr-TR" altLang="en-US" sz="4400" dirty="0" smtClean="0">
                <a:solidFill>
                  <a:srgbClr val="3DEAF7"/>
                </a:solidFill>
              </a:rPr>
              <a:t>LER</a:t>
            </a:r>
            <a:r>
              <a:rPr lang="en-AU" altLang="en-US" sz="4400" dirty="0" smtClean="0">
                <a:solidFill>
                  <a:srgbClr val="3DEAF7"/>
                </a:solidFill>
              </a:rPr>
              <a:t/>
            </a:r>
            <a:br>
              <a:rPr lang="en-AU" altLang="en-US" sz="4400" dirty="0" smtClean="0">
                <a:solidFill>
                  <a:srgbClr val="3DEAF7"/>
                </a:solidFill>
              </a:rPr>
            </a:br>
            <a:r>
              <a:rPr lang="tr-TR" altLang="en-US" sz="4400" dirty="0" smtClean="0">
                <a:solidFill>
                  <a:srgbClr val="3DEAF7"/>
                </a:solidFill>
              </a:rPr>
              <a:t>E</a:t>
            </a:r>
            <a:r>
              <a:rPr lang="en-AU" altLang="en-US" sz="4400" dirty="0" smtClean="0">
                <a:solidFill>
                  <a:srgbClr val="3DEAF7"/>
                </a:solidFill>
              </a:rPr>
              <a:t>x-sit</a:t>
            </a:r>
            <a:r>
              <a:rPr lang="tr-TR" altLang="en-US" sz="4400" dirty="0" smtClean="0">
                <a:solidFill>
                  <a:srgbClr val="3DEAF7"/>
                </a:solidFill>
              </a:rPr>
              <a:t>u projeler</a:t>
            </a:r>
            <a:endParaRPr lang="en-AU" altLang="en-US" sz="4400" dirty="0" smtClean="0">
              <a:solidFill>
                <a:srgbClr val="3DEAF7"/>
              </a:solidFill>
            </a:endParaRPr>
          </a:p>
        </p:txBody>
      </p:sp>
      <p:sp>
        <p:nvSpPr>
          <p:cNvPr id="451587" name="Text Box 3"/>
          <p:cNvSpPr txBox="1">
            <a:spLocks noChangeArrowheads="1"/>
          </p:cNvSpPr>
          <p:nvPr/>
        </p:nvSpPr>
        <p:spPr bwMode="auto">
          <a:xfrm>
            <a:off x="1200151" y="1773238"/>
            <a:ext cx="5767916"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60000"/>
            </a:pPr>
            <a:r>
              <a:rPr lang="tr-TR" altLang="en-US" sz="2800" dirty="0" smtClean="0">
                <a:solidFill>
                  <a:schemeClr val="tx2"/>
                </a:solidFill>
                <a:latin typeface="+mn-lt"/>
                <a:cs typeface="Times New Roman" pitchFamily="18" charset="0"/>
              </a:rPr>
              <a:t>Atık içyağı </a:t>
            </a:r>
            <a:r>
              <a:rPr lang="en-AU" altLang="en-US" sz="2800" dirty="0" smtClean="0">
                <a:solidFill>
                  <a:schemeClr val="tx2"/>
                </a:solidFill>
                <a:latin typeface="+mn-lt"/>
                <a:cs typeface="Times New Roman" pitchFamily="18" charset="0"/>
              </a:rPr>
              <a:t>– </a:t>
            </a:r>
            <a:r>
              <a:rPr lang="tr-TR" altLang="en-US" sz="2800" dirty="0" smtClean="0">
                <a:solidFill>
                  <a:schemeClr val="tx2"/>
                </a:solidFill>
                <a:latin typeface="+mn-lt"/>
                <a:cs typeface="Times New Roman" pitchFamily="18" charset="0"/>
              </a:rPr>
              <a:t>Toprak dolguya atılmış</a:t>
            </a:r>
            <a:endParaRPr lang="en-AU" altLang="en-US" sz="2800" dirty="0">
              <a:solidFill>
                <a:schemeClr val="tx2"/>
              </a:solidFill>
              <a:latin typeface="+mn-lt"/>
              <a:cs typeface="Times New Roman" pitchFamily="18" charset="0"/>
            </a:endParaRPr>
          </a:p>
        </p:txBody>
      </p:sp>
      <p:sp>
        <p:nvSpPr>
          <p:cNvPr id="451588" name="Rectangle 4"/>
          <p:cNvSpPr>
            <a:spLocks noChangeArrowheads="1"/>
          </p:cNvSpPr>
          <p:nvPr/>
        </p:nvSpPr>
        <p:spPr bwMode="auto">
          <a:xfrm>
            <a:off x="2698751" y="2171700"/>
            <a:ext cx="12192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AU" dirty="0"/>
          </a:p>
        </p:txBody>
      </p:sp>
      <p:sp>
        <p:nvSpPr>
          <p:cNvPr id="451589" name="Rectangle 5"/>
          <p:cNvSpPr>
            <a:spLocks noChangeArrowheads="1"/>
          </p:cNvSpPr>
          <p:nvPr/>
        </p:nvSpPr>
        <p:spPr bwMode="auto">
          <a:xfrm>
            <a:off x="2692400" y="2295525"/>
            <a:ext cx="12192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AU" dirty="0"/>
          </a:p>
        </p:txBody>
      </p:sp>
      <p:pic>
        <p:nvPicPr>
          <p:cNvPr id="451591" name="Picture 7" descr="Sludge Pit - before (Med Res) v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00152" y="2565400"/>
            <a:ext cx="4895849" cy="2444750"/>
          </a:xfrm>
          <a:prstGeom prst="rect">
            <a:avLst/>
          </a:prstGeom>
          <a:noFill/>
          <a:extLst>
            <a:ext uri="{909E8E84-426E-40DD-AFC4-6F175D3DCCD1}">
              <a14:hiddenFill xmlns="" xmlns:a14="http://schemas.microsoft.com/office/drawing/2010/main">
                <a:solidFill>
                  <a:srgbClr val="FFFFFF"/>
                </a:solidFill>
              </a14:hiddenFill>
            </a:ext>
          </a:extLst>
        </p:spPr>
      </p:pic>
      <p:pic>
        <p:nvPicPr>
          <p:cNvPr id="451592" name="Picture 8" descr="Sludge Pit - after (Med Res) v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88618" y="2565400"/>
            <a:ext cx="4895849" cy="2444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97311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0917D3E5-52DF-450F-92EB-C7C7C1D28B3C}" type="slidenum">
              <a:rPr lang="en-AU" altLang="en-US"/>
              <a:pPr/>
              <a:t>41</a:t>
            </a:fld>
            <a:endParaRPr lang="en-AU" altLang="en-US" dirty="0"/>
          </a:p>
        </p:txBody>
      </p:sp>
      <p:sp>
        <p:nvSpPr>
          <p:cNvPr id="7" name="Footer Placeholder 4"/>
          <p:cNvSpPr>
            <a:spLocks noGrp="1"/>
          </p:cNvSpPr>
          <p:nvPr>
            <p:ph type="ftr" sz="quarter" idx="11"/>
          </p:nvPr>
        </p:nvSpPr>
        <p:spPr/>
        <p:txBody>
          <a:bodyPr/>
          <a:lstStyle/>
          <a:p>
            <a:r>
              <a:rPr lang="en-AU" altLang="en-US" dirty="0"/>
              <a:t>(c) Enretech Australasia P/L </a:t>
            </a:r>
            <a:r>
              <a:rPr lang="en-AU" altLang="en-US" dirty="0" smtClean="0"/>
              <a:t>2014</a:t>
            </a:r>
            <a:endParaRPr lang="en-AU" altLang="en-US" dirty="0"/>
          </a:p>
        </p:txBody>
      </p:sp>
      <p:pic>
        <p:nvPicPr>
          <p:cNvPr id="421893" name="Picture 5" descr="Dowa Tokyo Gas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295" y="2757285"/>
            <a:ext cx="7008284" cy="347186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a:spLocks noGrp="1" noChangeArrowheads="1"/>
          </p:cNvSpPr>
          <p:nvPr>
            <p:ph type="title"/>
          </p:nvPr>
        </p:nvSpPr>
        <p:spPr>
          <a:xfrm>
            <a:off x="914400" y="381000"/>
            <a:ext cx="10363200" cy="1143000"/>
          </a:xfrm>
        </p:spPr>
        <p:txBody>
          <a:bodyPr>
            <a:normAutofit fontScale="90000"/>
          </a:bodyPr>
          <a:lstStyle/>
          <a:p>
            <a:r>
              <a:rPr lang="en-AU" altLang="en-US" dirty="0" smtClean="0">
                <a:solidFill>
                  <a:srgbClr val="3DEAF7"/>
                </a:solidFill>
              </a:rPr>
              <a:t>REMEDIATOR </a:t>
            </a:r>
            <a:r>
              <a:rPr lang="en-AU" altLang="en-US" dirty="0">
                <a:solidFill>
                  <a:srgbClr val="3DEAF7"/>
                </a:solidFill>
              </a:rPr>
              <a:t/>
            </a:r>
            <a:br>
              <a:rPr lang="en-AU" altLang="en-US" dirty="0">
                <a:solidFill>
                  <a:srgbClr val="3DEAF7"/>
                </a:solidFill>
              </a:rPr>
            </a:br>
            <a:r>
              <a:rPr lang="en-AU" altLang="en-US" dirty="0">
                <a:solidFill>
                  <a:srgbClr val="3DEAF7"/>
                </a:solidFill>
              </a:rPr>
              <a:t> </a:t>
            </a:r>
            <a:r>
              <a:rPr lang="en-AU" altLang="en-US" dirty="0" smtClean="0">
                <a:solidFill>
                  <a:srgbClr val="3DEAF7"/>
                </a:solidFill>
              </a:rPr>
              <a:t>Ex-situ </a:t>
            </a:r>
            <a:r>
              <a:rPr lang="en-AU" altLang="en-US" sz="4000" dirty="0" err="1" smtClean="0">
                <a:solidFill>
                  <a:srgbClr val="3DEAF7"/>
                </a:solidFill>
              </a:rPr>
              <a:t>Proje</a:t>
            </a:r>
            <a:r>
              <a:rPr lang="tr-TR" altLang="en-US" sz="4000" dirty="0" smtClean="0">
                <a:solidFill>
                  <a:srgbClr val="3DEAF7"/>
                </a:solidFill>
              </a:rPr>
              <a:t>ler</a:t>
            </a:r>
            <a:endParaRPr lang="en-AU" altLang="en-US" sz="4000" dirty="0">
              <a:solidFill>
                <a:srgbClr val="3DEAF7"/>
              </a:solidFill>
            </a:endParaRPr>
          </a:p>
        </p:txBody>
      </p:sp>
      <p:sp>
        <p:nvSpPr>
          <p:cNvPr id="10" name="Text Box 3"/>
          <p:cNvSpPr txBox="1">
            <a:spLocks noChangeArrowheads="1"/>
          </p:cNvSpPr>
          <p:nvPr/>
        </p:nvSpPr>
        <p:spPr bwMode="auto">
          <a:xfrm>
            <a:off x="850295" y="2071432"/>
            <a:ext cx="576791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60000"/>
            </a:pPr>
            <a:r>
              <a:rPr lang="tr-TR" altLang="en-US" sz="2800" dirty="0" smtClean="0">
                <a:solidFill>
                  <a:schemeClr val="tx2"/>
                </a:solidFill>
                <a:latin typeface="+mn-lt"/>
                <a:cs typeface="Times New Roman" pitchFamily="18" charset="0"/>
              </a:rPr>
              <a:t>Gaz tesisi</a:t>
            </a:r>
            <a:r>
              <a:rPr lang="en-AU" altLang="en-US" sz="2800" dirty="0" smtClean="0">
                <a:solidFill>
                  <a:schemeClr val="tx2"/>
                </a:solidFill>
                <a:latin typeface="+mn-lt"/>
                <a:cs typeface="Times New Roman" pitchFamily="18" charset="0"/>
              </a:rPr>
              <a:t> </a:t>
            </a:r>
            <a:r>
              <a:rPr lang="en-AU" altLang="en-US" sz="2800" dirty="0" smtClean="0">
                <a:solidFill>
                  <a:schemeClr val="tx2"/>
                </a:solidFill>
                <a:latin typeface="+mn-lt"/>
                <a:cs typeface="Times New Roman" pitchFamily="18" charset="0"/>
              </a:rPr>
              <a:t>– </a:t>
            </a:r>
            <a:r>
              <a:rPr lang="tr-TR" altLang="en-US" sz="2800" dirty="0" smtClean="0">
                <a:solidFill>
                  <a:schemeClr val="tx2"/>
                </a:solidFill>
                <a:latin typeface="+mn-lt"/>
                <a:cs typeface="Times New Roman" pitchFamily="18" charset="0"/>
              </a:rPr>
              <a:t>Üzeri örtülü yığınlar</a:t>
            </a:r>
            <a:endParaRPr lang="en-AU" altLang="en-US" sz="2800" dirty="0">
              <a:solidFill>
                <a:schemeClr val="tx2"/>
              </a:solidFill>
              <a:latin typeface="+mn-lt"/>
              <a:cs typeface="Times New Roman" pitchFamily="18" charset="0"/>
            </a:endParaRPr>
          </a:p>
        </p:txBody>
      </p:sp>
      <p:pic>
        <p:nvPicPr>
          <p:cNvPr id="421892" name="Picture 4" descr="Dowa Tokyo Gas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059023" y="1500075"/>
            <a:ext cx="4322233" cy="2749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33617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CF9F9AC6-930D-44BE-9CA2-FF8ED2B3771D}" type="slidenum">
              <a:rPr lang="en-AU" altLang="en-US"/>
              <a:pPr/>
              <a:t>42</a:t>
            </a:fld>
            <a:endParaRPr lang="en-AU" altLang="en-US" dirty="0"/>
          </a:p>
        </p:txBody>
      </p:sp>
      <p:sp>
        <p:nvSpPr>
          <p:cNvPr id="8" name="Footer Placeholder 4"/>
          <p:cNvSpPr>
            <a:spLocks noGrp="1"/>
          </p:cNvSpPr>
          <p:nvPr>
            <p:ph type="ftr" sz="quarter" idx="11"/>
          </p:nvPr>
        </p:nvSpPr>
        <p:spPr/>
        <p:txBody>
          <a:bodyPr/>
          <a:lstStyle/>
          <a:p>
            <a:r>
              <a:rPr lang="en-AU" altLang="en-US" dirty="0"/>
              <a:t>(c) Enretech Australasia P/L </a:t>
            </a:r>
            <a:r>
              <a:rPr lang="en-AU" altLang="en-US" dirty="0" smtClean="0"/>
              <a:t>2014</a:t>
            </a:r>
            <a:endParaRPr lang="en-AU" altLang="en-US" dirty="0"/>
          </a:p>
        </p:txBody>
      </p:sp>
      <p:sp>
        <p:nvSpPr>
          <p:cNvPr id="422915" name="Text Box 3"/>
          <p:cNvSpPr txBox="1">
            <a:spLocks noChangeArrowheads="1"/>
          </p:cNvSpPr>
          <p:nvPr/>
        </p:nvSpPr>
        <p:spPr bwMode="auto">
          <a:xfrm>
            <a:off x="562428" y="2563532"/>
            <a:ext cx="3826691" cy="4093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tr-TR" altLang="en-US" sz="2000" b="1" dirty="0" smtClean="0">
                <a:solidFill>
                  <a:schemeClr val="tx2"/>
                </a:solidFill>
                <a:cs typeface="Arial" panose="020B0604020202020204" pitchFamily="34" charset="0"/>
              </a:rPr>
              <a:t>Alan</a:t>
            </a:r>
            <a:r>
              <a:rPr lang="en-US" altLang="en-US" sz="2000" b="1" dirty="0" smtClean="0">
                <a:solidFill>
                  <a:schemeClr val="tx2"/>
                </a:solidFill>
                <a:cs typeface="Arial" panose="020B0604020202020204" pitchFamily="34" charset="0"/>
              </a:rPr>
              <a:t>: </a:t>
            </a:r>
            <a:r>
              <a:rPr lang="en-US" altLang="en-US" sz="2000" b="1" dirty="0">
                <a:solidFill>
                  <a:schemeClr val="tx2"/>
                </a:solidFill>
                <a:cs typeface="Arial" panose="020B0604020202020204" pitchFamily="34" charset="0"/>
              </a:rPr>
              <a:t>50,000 m2</a:t>
            </a:r>
          </a:p>
          <a:p>
            <a:pPr algn="l" eaLnBrk="0" hangingPunct="0">
              <a:spcBef>
                <a:spcPct val="50000"/>
              </a:spcBef>
            </a:pPr>
            <a:r>
              <a:rPr lang="tr-TR" altLang="en-US" sz="2000" b="1" dirty="0" smtClean="0">
                <a:solidFill>
                  <a:schemeClr val="tx2"/>
                </a:solidFill>
                <a:cs typeface="Arial" panose="020B0604020202020204" pitchFamily="34" charset="0"/>
              </a:rPr>
              <a:t>İşlenen toprak hacmi</a:t>
            </a:r>
            <a:r>
              <a:rPr lang="en-US" altLang="en-US" sz="2000" b="1" dirty="0" smtClean="0">
                <a:solidFill>
                  <a:schemeClr val="tx2"/>
                </a:solidFill>
                <a:cs typeface="Arial" panose="020B0604020202020204" pitchFamily="34" charset="0"/>
              </a:rPr>
              <a:t>: </a:t>
            </a:r>
            <a:r>
              <a:rPr lang="en-US" altLang="en-US" sz="2000" b="1" dirty="0">
                <a:solidFill>
                  <a:schemeClr val="tx2"/>
                </a:solidFill>
                <a:cs typeface="Arial" panose="020B0604020202020204" pitchFamily="34" charset="0"/>
              </a:rPr>
              <a:t>8900 m3.</a:t>
            </a:r>
          </a:p>
          <a:p>
            <a:pPr algn="l" eaLnBrk="0" hangingPunct="0">
              <a:spcBef>
                <a:spcPct val="50000"/>
              </a:spcBef>
            </a:pPr>
            <a:r>
              <a:rPr lang="tr-TR" altLang="en-US" sz="2000" b="1" dirty="0" smtClean="0">
                <a:solidFill>
                  <a:schemeClr val="tx2"/>
                </a:solidFill>
                <a:cs typeface="Arial" panose="020B0604020202020204" pitchFamily="34" charset="0"/>
              </a:rPr>
              <a:t>Toprak </a:t>
            </a:r>
            <a:r>
              <a:rPr lang="en-US" altLang="en-US" sz="2000" b="1" dirty="0" smtClean="0">
                <a:solidFill>
                  <a:schemeClr val="tx2"/>
                </a:solidFill>
                <a:cs typeface="Arial" panose="020B0604020202020204" pitchFamily="34" charset="0"/>
              </a:rPr>
              <a:t>+</a:t>
            </a:r>
            <a:r>
              <a:rPr lang="tr-TR" altLang="en-US" sz="2000" b="1" dirty="0" smtClean="0">
                <a:solidFill>
                  <a:schemeClr val="tx2"/>
                </a:solidFill>
                <a:cs typeface="Arial" panose="020B0604020202020204" pitchFamily="34" charset="0"/>
              </a:rPr>
              <a:t> Hacim artırıcı</a:t>
            </a:r>
            <a:r>
              <a:rPr lang="en-US" altLang="en-US" sz="2000" b="1" dirty="0" smtClean="0">
                <a:solidFill>
                  <a:schemeClr val="tx2"/>
                </a:solidFill>
                <a:cs typeface="Arial" panose="020B0604020202020204" pitchFamily="34" charset="0"/>
              </a:rPr>
              <a:t>  </a:t>
            </a:r>
            <a:r>
              <a:rPr lang="en-US" altLang="en-US" sz="2000" b="1" dirty="0">
                <a:solidFill>
                  <a:schemeClr val="tx2"/>
                </a:solidFill>
                <a:cs typeface="Arial" panose="020B0604020202020204" pitchFamily="34" charset="0"/>
              </a:rPr>
              <a:t>+ </a:t>
            </a:r>
            <a:r>
              <a:rPr lang="tr-TR" altLang="en-US" sz="2000" b="1" dirty="0" smtClean="0">
                <a:solidFill>
                  <a:schemeClr val="tx2"/>
                </a:solidFill>
                <a:cs typeface="Arial" panose="020B0604020202020204" pitchFamily="34" charset="0"/>
              </a:rPr>
              <a:t>besin</a:t>
            </a:r>
            <a:r>
              <a:rPr lang="en-US" altLang="en-US" sz="2000" b="1" dirty="0" smtClean="0">
                <a:solidFill>
                  <a:schemeClr val="tx2"/>
                </a:solidFill>
                <a:cs typeface="Arial" panose="020B0604020202020204" pitchFamily="34" charset="0"/>
              </a:rPr>
              <a:t> </a:t>
            </a:r>
            <a:r>
              <a:rPr lang="en-US" altLang="en-US" sz="2000" b="1" dirty="0">
                <a:solidFill>
                  <a:schemeClr val="tx2"/>
                </a:solidFill>
                <a:cs typeface="Arial" panose="020B0604020202020204" pitchFamily="34" charset="0"/>
              </a:rPr>
              <a:t>+ </a:t>
            </a:r>
            <a:r>
              <a:rPr lang="en-US" altLang="en-US" sz="2000" b="1" dirty="0" smtClean="0">
                <a:solidFill>
                  <a:schemeClr val="tx2"/>
                </a:solidFill>
                <a:cs typeface="Arial" panose="020B0604020202020204" pitchFamily="34" charset="0"/>
              </a:rPr>
              <a:t>Remediator </a:t>
            </a:r>
            <a:r>
              <a:rPr lang="tr-TR" altLang="en-US" sz="2000" b="1" dirty="0" smtClean="0">
                <a:solidFill>
                  <a:schemeClr val="tx2"/>
                </a:solidFill>
                <a:cs typeface="Arial" panose="020B0604020202020204" pitchFamily="34" charset="0"/>
              </a:rPr>
              <a:t>karıştırılır</a:t>
            </a:r>
            <a:r>
              <a:rPr lang="en-US" altLang="en-US" sz="2000" b="1" dirty="0" smtClean="0">
                <a:solidFill>
                  <a:schemeClr val="tx2"/>
                </a:solidFill>
                <a:cs typeface="Arial" panose="020B0604020202020204" pitchFamily="34" charset="0"/>
              </a:rPr>
              <a:t>.</a:t>
            </a:r>
            <a:endParaRPr lang="en-US" altLang="en-US" sz="2000" b="1" dirty="0">
              <a:solidFill>
                <a:schemeClr val="tx2"/>
              </a:solidFill>
              <a:cs typeface="Arial" panose="020B0604020202020204" pitchFamily="34" charset="0"/>
            </a:endParaRPr>
          </a:p>
          <a:p>
            <a:pPr algn="l" eaLnBrk="0" hangingPunct="0">
              <a:spcBef>
                <a:spcPct val="50000"/>
              </a:spcBef>
            </a:pPr>
            <a:r>
              <a:rPr lang="tr-TR" altLang="en-US" sz="2000" b="1" dirty="0" smtClean="0">
                <a:solidFill>
                  <a:schemeClr val="tx2"/>
                </a:solidFill>
                <a:cs typeface="Arial" panose="020B0604020202020204" pitchFamily="34" charset="0"/>
              </a:rPr>
              <a:t>Toprak ezme ile </a:t>
            </a:r>
            <a:r>
              <a:rPr lang="en-US" altLang="en-US" sz="2000" b="1" dirty="0" smtClean="0">
                <a:solidFill>
                  <a:schemeClr val="tx2"/>
                </a:solidFill>
                <a:cs typeface="Arial" panose="020B0604020202020204" pitchFamily="34" charset="0"/>
              </a:rPr>
              <a:t>VOC </a:t>
            </a:r>
            <a:r>
              <a:rPr lang="tr-TR" altLang="en-US" sz="2000" b="1" dirty="0" smtClean="0">
                <a:solidFill>
                  <a:schemeClr val="tx2"/>
                </a:solidFill>
                <a:cs typeface="Arial" panose="020B0604020202020204" pitchFamily="34" charset="0"/>
              </a:rPr>
              <a:t>(Uçucu organik bileşikler) </a:t>
            </a:r>
            <a:r>
              <a:rPr lang="tr-TR" altLang="en-US" sz="2000" b="1" dirty="0" smtClean="0">
                <a:solidFill>
                  <a:schemeClr val="tx2"/>
                </a:solidFill>
                <a:cs typeface="Arial" panose="020B0604020202020204" pitchFamily="34" charset="0"/>
              </a:rPr>
              <a:t>tutulur</a:t>
            </a:r>
            <a:r>
              <a:rPr lang="en-US" altLang="en-US" sz="2000" b="1" dirty="0" smtClean="0">
                <a:solidFill>
                  <a:schemeClr val="tx2"/>
                </a:solidFill>
                <a:cs typeface="Arial" panose="020B0604020202020204" pitchFamily="34" charset="0"/>
              </a:rPr>
              <a:t>.</a:t>
            </a:r>
            <a:endParaRPr lang="en-US" altLang="en-US" sz="2000" b="1" dirty="0">
              <a:solidFill>
                <a:schemeClr val="tx2"/>
              </a:solidFill>
              <a:cs typeface="Arial" panose="020B0604020202020204" pitchFamily="34" charset="0"/>
            </a:endParaRPr>
          </a:p>
          <a:p>
            <a:pPr algn="l" eaLnBrk="0" hangingPunct="0">
              <a:spcBef>
                <a:spcPct val="50000"/>
              </a:spcBef>
            </a:pPr>
            <a:r>
              <a:rPr lang="tr-TR" altLang="en-US" sz="2000" b="1" dirty="0" smtClean="0">
                <a:solidFill>
                  <a:schemeClr val="tx2"/>
                </a:solidFill>
                <a:cs typeface="Arial" panose="020B0604020202020204" pitchFamily="34" charset="0"/>
              </a:rPr>
              <a:t>Haftada 1-2 kez sürme</a:t>
            </a:r>
            <a:endParaRPr lang="en-US" altLang="en-US" sz="2000" b="1" dirty="0">
              <a:solidFill>
                <a:schemeClr val="tx2"/>
              </a:solidFill>
              <a:cs typeface="Arial" panose="020B0604020202020204" pitchFamily="34" charset="0"/>
            </a:endParaRPr>
          </a:p>
          <a:p>
            <a:pPr algn="l" eaLnBrk="0" hangingPunct="0">
              <a:spcBef>
                <a:spcPct val="50000"/>
              </a:spcBef>
            </a:pPr>
            <a:r>
              <a:rPr lang="tr-TR" altLang="en-US" sz="2000" b="1" dirty="0" smtClean="0">
                <a:solidFill>
                  <a:schemeClr val="tx2"/>
                </a:solidFill>
                <a:cs typeface="Arial" panose="020B0604020202020204" pitchFamily="34" charset="0"/>
              </a:rPr>
              <a:t>90 günde istenilen hedeflere ulaşılır</a:t>
            </a:r>
            <a:r>
              <a:rPr lang="en-US" altLang="en-US" sz="2000" b="1" dirty="0" smtClean="0">
                <a:solidFill>
                  <a:schemeClr val="tx2"/>
                </a:solidFill>
                <a:cs typeface="Arial" panose="020B0604020202020204" pitchFamily="34" charset="0"/>
              </a:rPr>
              <a:t>.</a:t>
            </a:r>
            <a:endParaRPr lang="en-US" altLang="en-US" sz="2000" b="1" dirty="0">
              <a:solidFill>
                <a:schemeClr val="tx2"/>
              </a:solidFill>
              <a:cs typeface="Arial" panose="020B0604020202020204" pitchFamily="34" charset="0"/>
            </a:endParaRPr>
          </a:p>
          <a:p>
            <a:pPr algn="l" eaLnBrk="0" hangingPunct="0">
              <a:spcBef>
                <a:spcPct val="50000"/>
              </a:spcBef>
            </a:pPr>
            <a:endParaRPr lang="en-US" altLang="en-US" sz="2000" b="1" dirty="0">
              <a:solidFill>
                <a:schemeClr val="tx2"/>
              </a:solidFill>
              <a:cs typeface="Arial" panose="020B0604020202020204" pitchFamily="34" charset="0"/>
            </a:endParaRPr>
          </a:p>
        </p:txBody>
      </p:sp>
      <p:grpSp>
        <p:nvGrpSpPr>
          <p:cNvPr id="422916" name="Group 4"/>
          <p:cNvGrpSpPr>
            <a:grpSpLocks/>
          </p:cNvGrpSpPr>
          <p:nvPr/>
        </p:nvGrpSpPr>
        <p:grpSpPr bwMode="auto">
          <a:xfrm>
            <a:off x="4522955" y="1797822"/>
            <a:ext cx="7046383" cy="4551362"/>
            <a:chOff x="1927" y="935"/>
            <a:chExt cx="3329" cy="2867"/>
          </a:xfrm>
        </p:grpSpPr>
        <p:pic>
          <p:nvPicPr>
            <p:cNvPr id="422917" name="Picture 5" descr="Dowa Tokyo Gas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27" y="2750"/>
              <a:ext cx="3311" cy="1052"/>
            </a:xfrm>
            <a:prstGeom prst="rect">
              <a:avLst/>
            </a:prstGeom>
            <a:noFill/>
            <a:extLst>
              <a:ext uri="{909E8E84-426E-40DD-AFC4-6F175D3DCCD1}">
                <a14:hiddenFill xmlns="" xmlns:a14="http://schemas.microsoft.com/office/drawing/2010/main">
                  <a:solidFill>
                    <a:srgbClr val="FFFFFF"/>
                  </a:solidFill>
                </a14:hiddenFill>
              </a:ext>
            </a:extLst>
          </p:spPr>
        </p:pic>
        <p:pic>
          <p:nvPicPr>
            <p:cNvPr id="422918" name="Picture 6" descr="Dowa Tokyo Gas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927" y="935"/>
              <a:ext cx="3329" cy="180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Rectangle 2"/>
          <p:cNvSpPr>
            <a:spLocks noGrp="1" noChangeArrowheads="1"/>
          </p:cNvSpPr>
          <p:nvPr>
            <p:ph type="title"/>
          </p:nvPr>
        </p:nvSpPr>
        <p:spPr>
          <a:xfrm>
            <a:off x="914400" y="381000"/>
            <a:ext cx="10363200" cy="1143000"/>
          </a:xfrm>
        </p:spPr>
        <p:txBody>
          <a:bodyPr>
            <a:normAutofit fontScale="90000"/>
          </a:bodyPr>
          <a:lstStyle/>
          <a:p>
            <a:r>
              <a:rPr lang="en-AU" altLang="en-US" dirty="0" smtClean="0">
                <a:solidFill>
                  <a:srgbClr val="3DEAF7"/>
                </a:solidFill>
              </a:rPr>
              <a:t>REMEDIATOR </a:t>
            </a:r>
            <a:r>
              <a:rPr lang="en-AU" altLang="en-US" dirty="0">
                <a:solidFill>
                  <a:srgbClr val="3DEAF7"/>
                </a:solidFill>
              </a:rPr>
              <a:t/>
            </a:r>
            <a:br>
              <a:rPr lang="en-AU" altLang="en-US" dirty="0">
                <a:solidFill>
                  <a:srgbClr val="3DEAF7"/>
                </a:solidFill>
              </a:rPr>
            </a:br>
            <a:r>
              <a:rPr lang="en-AU" altLang="en-US" dirty="0">
                <a:solidFill>
                  <a:srgbClr val="3DEAF7"/>
                </a:solidFill>
              </a:rPr>
              <a:t> </a:t>
            </a:r>
            <a:r>
              <a:rPr lang="en-AU" altLang="en-US" dirty="0" smtClean="0">
                <a:solidFill>
                  <a:srgbClr val="3DEAF7"/>
                </a:solidFill>
              </a:rPr>
              <a:t>Ex-situ </a:t>
            </a:r>
            <a:r>
              <a:rPr lang="en-AU" altLang="en-US" sz="4000" dirty="0" smtClean="0">
                <a:solidFill>
                  <a:srgbClr val="3DEAF7"/>
                </a:solidFill>
              </a:rPr>
              <a:t>Proje</a:t>
            </a:r>
            <a:r>
              <a:rPr lang="tr-TR" altLang="en-US" sz="4000" dirty="0" smtClean="0">
                <a:solidFill>
                  <a:srgbClr val="3DEAF7"/>
                </a:solidFill>
              </a:rPr>
              <a:t>ler</a:t>
            </a:r>
            <a:endParaRPr lang="en-AU" altLang="en-US" sz="4000" dirty="0">
              <a:solidFill>
                <a:srgbClr val="3DEAF7"/>
              </a:solidFill>
            </a:endParaRPr>
          </a:p>
        </p:txBody>
      </p:sp>
      <p:sp>
        <p:nvSpPr>
          <p:cNvPr id="12" name="Text Box 3"/>
          <p:cNvSpPr txBox="1">
            <a:spLocks noChangeArrowheads="1"/>
          </p:cNvSpPr>
          <p:nvPr/>
        </p:nvSpPr>
        <p:spPr bwMode="auto">
          <a:xfrm>
            <a:off x="5801422" y="1091718"/>
            <a:ext cx="576791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60000"/>
            </a:pPr>
            <a:r>
              <a:rPr lang="tr-TR" altLang="en-US" sz="2800" dirty="0" smtClean="0">
                <a:solidFill>
                  <a:schemeClr val="tx2"/>
                </a:solidFill>
                <a:latin typeface="+mn-lt"/>
                <a:cs typeface="Times New Roman" pitchFamily="18" charset="0"/>
              </a:rPr>
              <a:t>Gaz tesisi </a:t>
            </a:r>
            <a:r>
              <a:rPr lang="en-AU" altLang="en-US" sz="2800" dirty="0" smtClean="0">
                <a:solidFill>
                  <a:schemeClr val="tx2"/>
                </a:solidFill>
                <a:latin typeface="+mn-lt"/>
                <a:cs typeface="Times New Roman" pitchFamily="18" charset="0"/>
              </a:rPr>
              <a:t>– </a:t>
            </a:r>
            <a:r>
              <a:rPr lang="tr-TR" altLang="en-US" sz="2800" dirty="0" smtClean="0">
                <a:solidFill>
                  <a:schemeClr val="tx2"/>
                </a:solidFill>
                <a:latin typeface="+mn-lt"/>
                <a:cs typeface="Times New Roman" pitchFamily="18" charset="0"/>
              </a:rPr>
              <a:t>Toprak işleme birimi</a:t>
            </a:r>
            <a:endParaRPr lang="en-AU" altLang="en-US" sz="2800" dirty="0">
              <a:solidFill>
                <a:schemeClr val="tx2"/>
              </a:solidFill>
              <a:latin typeface="+mn-lt"/>
              <a:cs typeface="Times New Roman" pitchFamily="18" charset="0"/>
            </a:endParaRPr>
          </a:p>
        </p:txBody>
      </p:sp>
    </p:spTree>
    <p:extLst>
      <p:ext uri="{BB962C8B-B14F-4D97-AF65-F5344CB8AC3E}">
        <p14:creationId xmlns="" xmlns:p14="http://schemas.microsoft.com/office/powerpoint/2010/main" val="13138464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523AAF05-39DD-4D84-A964-6DA8C654584A}" type="slidenum">
              <a:rPr lang="en-AU" altLang="en-US"/>
              <a:pPr/>
              <a:t>43</a:t>
            </a:fld>
            <a:endParaRPr lang="en-AU" altLang="en-US" dirty="0"/>
          </a:p>
        </p:txBody>
      </p:sp>
      <p:sp>
        <p:nvSpPr>
          <p:cNvPr id="8" name="Footer Placeholder 4"/>
          <p:cNvSpPr>
            <a:spLocks noGrp="1"/>
          </p:cNvSpPr>
          <p:nvPr>
            <p:ph type="ftr" sz="quarter" idx="11"/>
          </p:nvPr>
        </p:nvSpPr>
        <p:spPr/>
        <p:txBody>
          <a:bodyPr/>
          <a:lstStyle/>
          <a:p>
            <a:r>
              <a:rPr lang="en-AU" altLang="en-US" dirty="0"/>
              <a:t>(c) Enretech Australasia P/L </a:t>
            </a:r>
            <a:r>
              <a:rPr lang="en-AU" altLang="en-US" dirty="0" smtClean="0"/>
              <a:t>2014</a:t>
            </a:r>
            <a:endParaRPr lang="en-AU" altLang="en-US" dirty="0"/>
          </a:p>
        </p:txBody>
      </p:sp>
      <p:pic>
        <p:nvPicPr>
          <p:cNvPr id="424964" name="Picture 4" descr="Dump 1st box into Bed 2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81604" y="1671615"/>
            <a:ext cx="4320116" cy="2430462"/>
          </a:xfrm>
          <a:prstGeom prst="rect">
            <a:avLst/>
          </a:prstGeom>
          <a:noFill/>
          <a:extLst>
            <a:ext uri="{909E8E84-426E-40DD-AFC4-6F175D3DCCD1}">
              <a14:hiddenFill xmlns="" xmlns:a14="http://schemas.microsoft.com/office/drawing/2010/main">
                <a:solidFill>
                  <a:srgbClr val="FFFFFF"/>
                </a:solidFill>
              </a14:hiddenFill>
            </a:ext>
          </a:extLst>
        </p:spPr>
      </p:pic>
      <p:pic>
        <p:nvPicPr>
          <p:cNvPr id="424965" name="Picture 5" descr="All 3 beds in view after box 3 v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44002" y="3817938"/>
            <a:ext cx="4512733" cy="2538412"/>
          </a:xfrm>
          <a:prstGeom prst="rect">
            <a:avLst/>
          </a:prstGeom>
          <a:noFill/>
          <a:extLst>
            <a:ext uri="{909E8E84-426E-40DD-AFC4-6F175D3DCCD1}">
              <a14:hiddenFill xmlns="" xmlns:a14="http://schemas.microsoft.com/office/drawing/2010/main">
                <a:solidFill>
                  <a:srgbClr val="FFFFFF"/>
                </a:solidFill>
              </a14:hiddenFill>
            </a:ext>
          </a:extLst>
        </p:spPr>
      </p:pic>
      <p:pic>
        <p:nvPicPr>
          <p:cNvPr id="424966" name="Picture 6" descr="Apply #1 ERT1 Bed 3 v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091620" y="3783603"/>
            <a:ext cx="4610100" cy="259397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2"/>
          <p:cNvSpPr>
            <a:spLocks noGrp="1" noChangeArrowheads="1"/>
          </p:cNvSpPr>
          <p:nvPr>
            <p:ph type="title"/>
          </p:nvPr>
        </p:nvSpPr>
        <p:spPr>
          <a:xfrm>
            <a:off x="914400" y="381000"/>
            <a:ext cx="10363200" cy="1143000"/>
          </a:xfrm>
        </p:spPr>
        <p:txBody>
          <a:bodyPr>
            <a:normAutofit fontScale="90000"/>
          </a:bodyPr>
          <a:lstStyle/>
          <a:p>
            <a:r>
              <a:rPr lang="en-AU" altLang="en-US" dirty="0" smtClean="0">
                <a:solidFill>
                  <a:srgbClr val="3DEAF7"/>
                </a:solidFill>
              </a:rPr>
              <a:t>REMEDIATOR </a:t>
            </a:r>
            <a:r>
              <a:rPr lang="en-AU" altLang="en-US" dirty="0">
                <a:solidFill>
                  <a:srgbClr val="3DEAF7"/>
                </a:solidFill>
              </a:rPr>
              <a:t/>
            </a:r>
            <a:br>
              <a:rPr lang="en-AU" altLang="en-US" dirty="0">
                <a:solidFill>
                  <a:srgbClr val="3DEAF7"/>
                </a:solidFill>
              </a:rPr>
            </a:br>
            <a:r>
              <a:rPr lang="en-AU" altLang="en-US" dirty="0">
                <a:solidFill>
                  <a:srgbClr val="3DEAF7"/>
                </a:solidFill>
              </a:rPr>
              <a:t> </a:t>
            </a:r>
            <a:r>
              <a:rPr lang="en-AU" altLang="en-US" dirty="0" smtClean="0">
                <a:solidFill>
                  <a:srgbClr val="3DEAF7"/>
                </a:solidFill>
              </a:rPr>
              <a:t>Ex-situ </a:t>
            </a:r>
            <a:r>
              <a:rPr lang="en-AU" altLang="en-US" sz="4000" dirty="0" smtClean="0">
                <a:solidFill>
                  <a:srgbClr val="3DEAF7"/>
                </a:solidFill>
              </a:rPr>
              <a:t>Proje</a:t>
            </a:r>
            <a:r>
              <a:rPr lang="tr-TR" altLang="en-US" sz="4000" dirty="0" smtClean="0">
                <a:solidFill>
                  <a:srgbClr val="3DEAF7"/>
                </a:solidFill>
              </a:rPr>
              <a:t>ler</a:t>
            </a:r>
            <a:endParaRPr lang="en-AU" altLang="en-US" sz="4000" dirty="0">
              <a:solidFill>
                <a:srgbClr val="3DEAF7"/>
              </a:solidFill>
            </a:endParaRPr>
          </a:p>
        </p:txBody>
      </p:sp>
      <p:pic>
        <p:nvPicPr>
          <p:cNvPr id="424963" name="Picture 3" descr="Digging first load of sludge v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151225" y="1671615"/>
            <a:ext cx="4607983" cy="2549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461360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523AAF05-39DD-4D84-A964-6DA8C654584A}" type="slidenum">
              <a:rPr lang="en-AU" altLang="en-US"/>
              <a:pPr/>
              <a:t>44</a:t>
            </a:fld>
            <a:endParaRPr lang="en-AU" altLang="en-US" dirty="0"/>
          </a:p>
        </p:txBody>
      </p:sp>
      <p:sp>
        <p:nvSpPr>
          <p:cNvPr id="8" name="Footer Placeholder 4"/>
          <p:cNvSpPr>
            <a:spLocks noGrp="1"/>
          </p:cNvSpPr>
          <p:nvPr>
            <p:ph type="ftr" sz="quarter" idx="11"/>
          </p:nvPr>
        </p:nvSpPr>
        <p:spPr/>
        <p:txBody>
          <a:bodyPr/>
          <a:lstStyle/>
          <a:p>
            <a:r>
              <a:rPr lang="en-AU" altLang="en-US" dirty="0"/>
              <a:t>(c) Enretech Australasia P/L </a:t>
            </a:r>
            <a:r>
              <a:rPr lang="en-AU" altLang="en-US" dirty="0" smtClean="0"/>
              <a:t>2014</a:t>
            </a:r>
            <a:endParaRPr lang="en-AU" altLang="en-US" dirty="0"/>
          </a:p>
        </p:txBody>
      </p:sp>
      <p:sp>
        <p:nvSpPr>
          <p:cNvPr id="10" name="Rectangle 2"/>
          <p:cNvSpPr>
            <a:spLocks noGrp="1" noChangeArrowheads="1"/>
          </p:cNvSpPr>
          <p:nvPr>
            <p:ph type="title"/>
          </p:nvPr>
        </p:nvSpPr>
        <p:spPr>
          <a:xfrm>
            <a:off x="914400" y="381000"/>
            <a:ext cx="10363200" cy="1143000"/>
          </a:xfrm>
        </p:spPr>
        <p:txBody>
          <a:bodyPr>
            <a:normAutofit fontScale="90000"/>
          </a:bodyPr>
          <a:lstStyle/>
          <a:p>
            <a:r>
              <a:rPr lang="en-AU" altLang="en-US" dirty="0" smtClean="0">
                <a:solidFill>
                  <a:srgbClr val="3DEAF7"/>
                </a:solidFill>
              </a:rPr>
              <a:t>REMEDIATOR </a:t>
            </a:r>
            <a:r>
              <a:rPr lang="en-AU" altLang="en-US" dirty="0">
                <a:solidFill>
                  <a:srgbClr val="3DEAF7"/>
                </a:solidFill>
              </a:rPr>
              <a:t/>
            </a:r>
            <a:br>
              <a:rPr lang="en-AU" altLang="en-US" dirty="0">
                <a:solidFill>
                  <a:srgbClr val="3DEAF7"/>
                </a:solidFill>
              </a:rPr>
            </a:br>
            <a:r>
              <a:rPr lang="en-AU" altLang="en-US" dirty="0">
                <a:solidFill>
                  <a:srgbClr val="3DEAF7"/>
                </a:solidFill>
              </a:rPr>
              <a:t> </a:t>
            </a:r>
            <a:r>
              <a:rPr lang="en-AU" altLang="en-US" dirty="0" smtClean="0">
                <a:solidFill>
                  <a:srgbClr val="3DEAF7"/>
                </a:solidFill>
              </a:rPr>
              <a:t>In-situ </a:t>
            </a:r>
            <a:r>
              <a:rPr lang="en-AU" altLang="en-US" sz="4000" dirty="0" smtClean="0">
                <a:solidFill>
                  <a:srgbClr val="3DEAF7"/>
                </a:solidFill>
              </a:rPr>
              <a:t>Proje</a:t>
            </a:r>
            <a:r>
              <a:rPr lang="tr-TR" altLang="en-US" sz="4000" dirty="0" smtClean="0">
                <a:solidFill>
                  <a:srgbClr val="3DEAF7"/>
                </a:solidFill>
              </a:rPr>
              <a:t>ler</a:t>
            </a:r>
            <a:endParaRPr lang="en-AU" altLang="en-US" sz="4000" dirty="0">
              <a:solidFill>
                <a:srgbClr val="3DEAF7"/>
              </a:solidFill>
            </a:endParaRPr>
          </a:p>
        </p:txBody>
      </p:sp>
      <p:grpSp>
        <p:nvGrpSpPr>
          <p:cNvPr id="9" name="Group 11"/>
          <p:cNvGrpSpPr>
            <a:grpSpLocks/>
          </p:cNvGrpSpPr>
          <p:nvPr/>
        </p:nvGrpSpPr>
        <p:grpSpPr bwMode="auto">
          <a:xfrm>
            <a:off x="1102784" y="1773238"/>
            <a:ext cx="9956800" cy="4381500"/>
            <a:chOff x="432" y="672"/>
            <a:chExt cx="4704" cy="2760"/>
          </a:xfrm>
        </p:grpSpPr>
        <p:sp>
          <p:nvSpPr>
            <p:cNvPr id="11" name="Text Box 3"/>
            <p:cNvSpPr txBox="1">
              <a:spLocks noChangeArrowheads="1"/>
            </p:cNvSpPr>
            <p:nvPr/>
          </p:nvSpPr>
          <p:spPr bwMode="auto">
            <a:xfrm>
              <a:off x="3264" y="672"/>
              <a:ext cx="1872" cy="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tr-TR" altLang="en-US" sz="2400" b="1" dirty="0" smtClean="0">
                  <a:solidFill>
                    <a:schemeClr val="tx2"/>
                  </a:solidFill>
                </a:rPr>
                <a:t>Kirli toprağın kazılması ve işlenmesi</a:t>
              </a:r>
              <a:r>
                <a:rPr lang="en-US" altLang="en-US" sz="2400" b="1" dirty="0" smtClean="0">
                  <a:solidFill>
                    <a:schemeClr val="tx2"/>
                  </a:solidFill>
                </a:rPr>
                <a:t> </a:t>
              </a:r>
              <a:endParaRPr lang="en-US" altLang="en-US" sz="2400" b="1" dirty="0">
                <a:solidFill>
                  <a:schemeClr val="tx2"/>
                </a:solidFill>
              </a:endParaRPr>
            </a:p>
          </p:txBody>
        </p:sp>
        <p:pic>
          <p:nvPicPr>
            <p:cNvPr id="12" name="Picture 8" descr="Dick up the ground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2" y="816"/>
              <a:ext cx="2352" cy="176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9" descr="Enretech -1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44" y="1632"/>
              <a:ext cx="2400" cy="180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39536376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C404EBBD-5052-4600-9173-4D56BEF313EC}" type="slidenum">
              <a:rPr lang="en-AU" altLang="en-US"/>
              <a:pPr/>
              <a:t>45</a:t>
            </a:fld>
            <a:endParaRPr lang="en-AU" altLang="en-US" dirty="0"/>
          </a:p>
        </p:txBody>
      </p:sp>
      <p:sp>
        <p:nvSpPr>
          <p:cNvPr id="8" name="Footer Placeholder 4"/>
          <p:cNvSpPr>
            <a:spLocks noGrp="1"/>
          </p:cNvSpPr>
          <p:nvPr>
            <p:ph type="ftr" sz="quarter" idx="11"/>
          </p:nvPr>
        </p:nvSpPr>
        <p:spPr/>
        <p:txBody>
          <a:bodyPr/>
          <a:lstStyle/>
          <a:p>
            <a:r>
              <a:rPr lang="en-AU" altLang="en-US" dirty="0"/>
              <a:t>(c) Enretech Australasia P/L </a:t>
            </a:r>
            <a:r>
              <a:rPr lang="en-AU" altLang="en-US" dirty="0" smtClean="0"/>
              <a:t>2014</a:t>
            </a:r>
            <a:endParaRPr lang="en-AU" altLang="en-US" dirty="0"/>
          </a:p>
        </p:txBody>
      </p:sp>
      <p:sp>
        <p:nvSpPr>
          <p:cNvPr id="339971" name="Text Box 3"/>
          <p:cNvSpPr txBox="1">
            <a:spLocks noChangeArrowheads="1"/>
          </p:cNvSpPr>
          <p:nvPr/>
        </p:nvSpPr>
        <p:spPr bwMode="auto">
          <a:xfrm>
            <a:off x="473166" y="5153298"/>
            <a:ext cx="5080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tr-TR" altLang="en-US" sz="2000" b="1" dirty="0" smtClean="0">
                <a:solidFill>
                  <a:schemeClr val="tx2"/>
                </a:solidFill>
              </a:rPr>
              <a:t>Yaklaşık </a:t>
            </a:r>
            <a:r>
              <a:rPr lang="en-US" altLang="en-US" sz="2000" b="1" dirty="0" smtClean="0">
                <a:solidFill>
                  <a:schemeClr val="tx2"/>
                </a:solidFill>
              </a:rPr>
              <a:t>58 </a:t>
            </a:r>
            <a:r>
              <a:rPr lang="en-US" altLang="en-US" sz="2000" b="1" dirty="0">
                <a:solidFill>
                  <a:schemeClr val="tx2"/>
                </a:solidFill>
              </a:rPr>
              <a:t>m2 </a:t>
            </a:r>
            <a:r>
              <a:rPr lang="tr-TR" altLang="en-US" sz="2000" b="1" dirty="0" smtClean="0">
                <a:solidFill>
                  <a:schemeClr val="tx2"/>
                </a:solidFill>
              </a:rPr>
              <a:t>sahaya 2000 litreden fazla mazot dökülmüştür</a:t>
            </a:r>
            <a:r>
              <a:rPr lang="en-US" altLang="en-US" sz="2000" b="1" dirty="0" smtClean="0">
                <a:solidFill>
                  <a:schemeClr val="tx2"/>
                </a:solidFill>
              </a:rPr>
              <a:t>.</a:t>
            </a:r>
            <a:endParaRPr lang="en-US" altLang="en-US" sz="2000" b="1" dirty="0">
              <a:solidFill>
                <a:schemeClr val="tx2"/>
              </a:solidFill>
            </a:endParaRPr>
          </a:p>
        </p:txBody>
      </p:sp>
      <p:pic>
        <p:nvPicPr>
          <p:cNvPr id="339975" name="Picture 7" descr="Diesel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79566" y="1952897"/>
            <a:ext cx="5486400" cy="3081338"/>
          </a:xfrm>
          <a:prstGeom prst="rect">
            <a:avLst/>
          </a:prstGeom>
          <a:noFill/>
          <a:extLst>
            <a:ext uri="{909E8E84-426E-40DD-AFC4-6F175D3DCCD1}">
              <a14:hiddenFill xmlns="" xmlns:a14="http://schemas.microsoft.com/office/drawing/2010/main">
                <a:solidFill>
                  <a:srgbClr val="FFFFFF"/>
                </a:solidFill>
              </a14:hiddenFill>
            </a:ext>
          </a:extLst>
        </p:spPr>
      </p:pic>
      <p:pic>
        <p:nvPicPr>
          <p:cNvPr id="339976" name="Picture 8" descr="Diesel1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89600" y="2338418"/>
            <a:ext cx="6096000" cy="3424238"/>
          </a:xfrm>
          <a:prstGeom prst="rect">
            <a:avLst/>
          </a:prstGeom>
          <a:noFill/>
          <a:extLst>
            <a:ext uri="{909E8E84-426E-40DD-AFC4-6F175D3DCCD1}">
              <a14:hiddenFill xmlns="" xmlns:a14="http://schemas.microsoft.com/office/drawing/2010/main">
                <a:solidFill>
                  <a:srgbClr val="FFFFFF"/>
                </a:solidFill>
              </a14:hiddenFill>
            </a:ext>
          </a:extLst>
        </p:spPr>
      </p:pic>
      <p:sp>
        <p:nvSpPr>
          <p:cNvPr id="339977" name="Text Box 9"/>
          <p:cNvSpPr txBox="1">
            <a:spLocks noChangeArrowheads="1"/>
          </p:cNvSpPr>
          <p:nvPr/>
        </p:nvSpPr>
        <p:spPr bwMode="auto">
          <a:xfrm>
            <a:off x="5892800" y="5919819"/>
            <a:ext cx="5080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tr-TR" altLang="en-US" sz="2000" b="1" dirty="0" smtClean="0">
                <a:solidFill>
                  <a:schemeClr val="tx2"/>
                </a:solidFill>
              </a:rPr>
              <a:t>Toprak 2 metreye kadar kazılır</a:t>
            </a:r>
            <a:r>
              <a:rPr lang="en-US" altLang="en-US" sz="2000" b="1" dirty="0" smtClean="0">
                <a:solidFill>
                  <a:schemeClr val="tx2"/>
                </a:solidFill>
              </a:rPr>
              <a:t>.</a:t>
            </a:r>
            <a:endParaRPr lang="en-US" altLang="en-US" sz="2000" b="1" dirty="0">
              <a:solidFill>
                <a:schemeClr val="tx2"/>
              </a:solidFill>
            </a:endParaRPr>
          </a:p>
        </p:txBody>
      </p:sp>
      <p:sp>
        <p:nvSpPr>
          <p:cNvPr id="10" name="Rectangle 2"/>
          <p:cNvSpPr>
            <a:spLocks noGrp="1" noChangeArrowheads="1"/>
          </p:cNvSpPr>
          <p:nvPr>
            <p:ph type="title"/>
          </p:nvPr>
        </p:nvSpPr>
        <p:spPr>
          <a:xfrm>
            <a:off x="914400" y="381000"/>
            <a:ext cx="10363200" cy="1143000"/>
          </a:xfrm>
        </p:spPr>
        <p:txBody>
          <a:bodyPr>
            <a:normAutofit fontScale="90000"/>
          </a:bodyPr>
          <a:lstStyle/>
          <a:p>
            <a:r>
              <a:rPr lang="en-AU" altLang="en-US" dirty="0" smtClean="0">
                <a:solidFill>
                  <a:srgbClr val="3DEAF7"/>
                </a:solidFill>
              </a:rPr>
              <a:t>REMEDIATOR </a:t>
            </a:r>
            <a:r>
              <a:rPr lang="en-AU" altLang="en-US" dirty="0">
                <a:solidFill>
                  <a:srgbClr val="3DEAF7"/>
                </a:solidFill>
              </a:rPr>
              <a:t/>
            </a:r>
            <a:br>
              <a:rPr lang="en-AU" altLang="en-US" dirty="0">
                <a:solidFill>
                  <a:srgbClr val="3DEAF7"/>
                </a:solidFill>
              </a:rPr>
            </a:br>
            <a:r>
              <a:rPr lang="en-AU" altLang="en-US" dirty="0">
                <a:solidFill>
                  <a:srgbClr val="3DEAF7"/>
                </a:solidFill>
              </a:rPr>
              <a:t> </a:t>
            </a:r>
            <a:r>
              <a:rPr lang="en-AU" altLang="en-US" dirty="0" smtClean="0">
                <a:solidFill>
                  <a:srgbClr val="3DEAF7"/>
                </a:solidFill>
              </a:rPr>
              <a:t>In-situ </a:t>
            </a:r>
            <a:r>
              <a:rPr lang="en-AU" altLang="en-US" sz="4000" dirty="0" smtClean="0">
                <a:solidFill>
                  <a:srgbClr val="3DEAF7"/>
                </a:solidFill>
              </a:rPr>
              <a:t>Proje</a:t>
            </a:r>
            <a:r>
              <a:rPr lang="tr-TR" altLang="en-US" sz="4000" dirty="0" smtClean="0">
                <a:solidFill>
                  <a:srgbClr val="3DEAF7"/>
                </a:solidFill>
              </a:rPr>
              <a:t>ler</a:t>
            </a:r>
            <a:endParaRPr lang="en-AU" altLang="en-US" sz="4000" dirty="0">
              <a:solidFill>
                <a:srgbClr val="3DEAF7"/>
              </a:solidFill>
            </a:endParaRPr>
          </a:p>
        </p:txBody>
      </p:sp>
    </p:spTree>
    <p:extLst>
      <p:ext uri="{BB962C8B-B14F-4D97-AF65-F5344CB8AC3E}">
        <p14:creationId xmlns="" xmlns:p14="http://schemas.microsoft.com/office/powerpoint/2010/main" val="25064663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C404EBBD-5052-4600-9173-4D56BEF313EC}" type="slidenum">
              <a:rPr lang="en-AU" altLang="en-US"/>
              <a:pPr/>
              <a:t>46</a:t>
            </a:fld>
            <a:endParaRPr lang="en-AU" altLang="en-US" dirty="0"/>
          </a:p>
        </p:txBody>
      </p:sp>
      <p:sp>
        <p:nvSpPr>
          <p:cNvPr id="8" name="Footer Placeholder 4"/>
          <p:cNvSpPr>
            <a:spLocks noGrp="1"/>
          </p:cNvSpPr>
          <p:nvPr>
            <p:ph type="ftr" sz="quarter" idx="11"/>
          </p:nvPr>
        </p:nvSpPr>
        <p:spPr/>
        <p:txBody>
          <a:bodyPr/>
          <a:lstStyle/>
          <a:p>
            <a:r>
              <a:rPr lang="en-AU" altLang="en-US" dirty="0"/>
              <a:t>(c) Enretech Australasia P/L </a:t>
            </a:r>
            <a:r>
              <a:rPr lang="en-AU" altLang="en-US" dirty="0" smtClean="0"/>
              <a:t>2014</a:t>
            </a:r>
            <a:endParaRPr lang="en-AU" altLang="en-US" dirty="0"/>
          </a:p>
        </p:txBody>
      </p:sp>
      <p:sp>
        <p:nvSpPr>
          <p:cNvPr id="10" name="Rectangle 2"/>
          <p:cNvSpPr>
            <a:spLocks noGrp="1" noChangeArrowheads="1"/>
          </p:cNvSpPr>
          <p:nvPr>
            <p:ph type="title"/>
          </p:nvPr>
        </p:nvSpPr>
        <p:spPr>
          <a:xfrm>
            <a:off x="914400" y="381000"/>
            <a:ext cx="10363200" cy="1143000"/>
          </a:xfrm>
        </p:spPr>
        <p:txBody>
          <a:bodyPr>
            <a:normAutofit fontScale="90000"/>
          </a:bodyPr>
          <a:lstStyle/>
          <a:p>
            <a:r>
              <a:rPr lang="en-AU" altLang="en-US" dirty="0" smtClean="0">
                <a:solidFill>
                  <a:srgbClr val="3DEAF7"/>
                </a:solidFill>
              </a:rPr>
              <a:t>REMEDIATOR </a:t>
            </a:r>
            <a:r>
              <a:rPr lang="en-AU" altLang="en-US" dirty="0">
                <a:solidFill>
                  <a:srgbClr val="3DEAF7"/>
                </a:solidFill>
              </a:rPr>
              <a:t/>
            </a:r>
            <a:br>
              <a:rPr lang="en-AU" altLang="en-US" dirty="0">
                <a:solidFill>
                  <a:srgbClr val="3DEAF7"/>
                </a:solidFill>
              </a:rPr>
            </a:br>
            <a:r>
              <a:rPr lang="en-AU" altLang="en-US" dirty="0">
                <a:solidFill>
                  <a:srgbClr val="3DEAF7"/>
                </a:solidFill>
              </a:rPr>
              <a:t> </a:t>
            </a:r>
            <a:r>
              <a:rPr lang="en-AU" altLang="en-US" dirty="0" smtClean="0">
                <a:solidFill>
                  <a:srgbClr val="3DEAF7"/>
                </a:solidFill>
              </a:rPr>
              <a:t>In-situ </a:t>
            </a:r>
            <a:r>
              <a:rPr lang="en-AU" altLang="en-US" sz="4000" dirty="0" smtClean="0">
                <a:solidFill>
                  <a:srgbClr val="3DEAF7"/>
                </a:solidFill>
              </a:rPr>
              <a:t>Proje</a:t>
            </a:r>
            <a:r>
              <a:rPr lang="tr-TR" altLang="en-US" sz="4000" dirty="0" smtClean="0">
                <a:solidFill>
                  <a:srgbClr val="3DEAF7"/>
                </a:solidFill>
              </a:rPr>
              <a:t>ler</a:t>
            </a:r>
            <a:endParaRPr lang="en-AU" altLang="en-US" sz="4000" dirty="0">
              <a:solidFill>
                <a:srgbClr val="3DEAF7"/>
              </a:solidFill>
            </a:endParaRPr>
          </a:p>
        </p:txBody>
      </p:sp>
      <p:sp>
        <p:nvSpPr>
          <p:cNvPr id="9" name="Text Box 3"/>
          <p:cNvSpPr txBox="1">
            <a:spLocks noChangeArrowheads="1"/>
          </p:cNvSpPr>
          <p:nvPr/>
        </p:nvSpPr>
        <p:spPr bwMode="auto">
          <a:xfrm>
            <a:off x="1015999" y="4733014"/>
            <a:ext cx="4673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dirty="0" smtClean="0">
                <a:solidFill>
                  <a:schemeClr val="tx2"/>
                </a:solidFill>
              </a:rPr>
              <a:t>1m</a:t>
            </a:r>
            <a:r>
              <a:rPr lang="tr-TR" altLang="en-US" sz="2000" b="1" dirty="0" smtClean="0">
                <a:solidFill>
                  <a:schemeClr val="tx2"/>
                </a:solidFill>
              </a:rPr>
              <a:t> derinlikte mazot görülmektedir</a:t>
            </a:r>
            <a:r>
              <a:rPr lang="en-US" altLang="en-US" sz="2000" b="1" dirty="0" smtClean="0">
                <a:solidFill>
                  <a:schemeClr val="tx2"/>
                </a:solidFill>
              </a:rPr>
              <a:t>.</a:t>
            </a:r>
            <a:endParaRPr lang="en-US" altLang="en-US" sz="2000" b="1" dirty="0">
              <a:solidFill>
                <a:schemeClr val="tx2"/>
              </a:solidFill>
            </a:endParaRPr>
          </a:p>
        </p:txBody>
      </p:sp>
      <p:sp>
        <p:nvSpPr>
          <p:cNvPr id="11" name="Text Box 6"/>
          <p:cNvSpPr txBox="1">
            <a:spLocks noChangeArrowheads="1"/>
          </p:cNvSpPr>
          <p:nvPr/>
        </p:nvSpPr>
        <p:spPr bwMode="auto">
          <a:xfrm>
            <a:off x="5994398" y="5723614"/>
            <a:ext cx="5376333"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tr-TR" altLang="en-US" sz="2000" b="1" dirty="0" smtClean="0">
                <a:solidFill>
                  <a:schemeClr val="tx2"/>
                </a:solidFill>
              </a:rPr>
              <a:t>Kirlenmiş toprağa </a:t>
            </a:r>
            <a:r>
              <a:rPr lang="en-US" altLang="en-US" sz="2000" b="1" dirty="0" smtClean="0">
                <a:solidFill>
                  <a:schemeClr val="tx2"/>
                </a:solidFill>
              </a:rPr>
              <a:t>Remediator</a:t>
            </a:r>
            <a:r>
              <a:rPr lang="tr-TR" altLang="en-US" sz="2000" b="1" dirty="0" smtClean="0">
                <a:solidFill>
                  <a:schemeClr val="tx2"/>
                </a:solidFill>
              </a:rPr>
              <a:t> karıştırılır.</a:t>
            </a:r>
            <a:endParaRPr lang="en-US" altLang="en-US" sz="2000" b="1" dirty="0">
              <a:solidFill>
                <a:schemeClr val="tx2"/>
              </a:solidFill>
            </a:endParaRPr>
          </a:p>
        </p:txBody>
      </p:sp>
      <p:pic>
        <p:nvPicPr>
          <p:cNvPr id="12" name="Picture 7" descr="Diesel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17599" y="1913613"/>
            <a:ext cx="4811184" cy="270668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8" descr="Diesel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791199" y="2523213"/>
            <a:ext cx="5579533" cy="31257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519056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386B9720-9EE8-4A53-8F0D-EE8E7FC6D1CF}" type="slidenum">
              <a:rPr lang="en-AU" altLang="en-US"/>
              <a:pPr/>
              <a:t>47</a:t>
            </a:fld>
            <a:endParaRPr lang="en-AU" altLang="en-US" dirty="0"/>
          </a:p>
        </p:txBody>
      </p:sp>
      <p:sp>
        <p:nvSpPr>
          <p:cNvPr id="8" name="Footer Placeholder 4"/>
          <p:cNvSpPr>
            <a:spLocks noGrp="1"/>
          </p:cNvSpPr>
          <p:nvPr>
            <p:ph type="ftr" sz="quarter" idx="11"/>
          </p:nvPr>
        </p:nvSpPr>
        <p:spPr/>
        <p:txBody>
          <a:bodyPr/>
          <a:lstStyle/>
          <a:p>
            <a:r>
              <a:rPr lang="en-AU" altLang="en-US" dirty="0"/>
              <a:t>(c) Enretech Australasia P/L </a:t>
            </a:r>
            <a:r>
              <a:rPr lang="en-AU" altLang="en-US" dirty="0" smtClean="0"/>
              <a:t>2014</a:t>
            </a:r>
            <a:endParaRPr lang="en-AU" altLang="en-US" dirty="0"/>
          </a:p>
        </p:txBody>
      </p:sp>
      <p:sp>
        <p:nvSpPr>
          <p:cNvPr id="343043" name="Text Box 3"/>
          <p:cNvSpPr txBox="1">
            <a:spLocks noChangeArrowheads="1"/>
          </p:cNvSpPr>
          <p:nvPr/>
        </p:nvSpPr>
        <p:spPr bwMode="auto">
          <a:xfrm>
            <a:off x="4876800" y="6006738"/>
            <a:ext cx="5181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dirty="0" smtClean="0">
                <a:solidFill>
                  <a:schemeClr val="tx2"/>
                </a:solidFill>
              </a:rPr>
              <a:t>Lo</a:t>
            </a:r>
            <a:r>
              <a:rPr lang="tr-TR" altLang="en-US" sz="2000" b="1" dirty="0" smtClean="0">
                <a:solidFill>
                  <a:schemeClr val="tx2"/>
                </a:solidFill>
              </a:rPr>
              <a:t>komotif çarpışması</a:t>
            </a:r>
            <a:r>
              <a:rPr lang="en-US" altLang="en-US" sz="2000" b="1" dirty="0" smtClean="0">
                <a:solidFill>
                  <a:schemeClr val="tx2"/>
                </a:solidFill>
              </a:rPr>
              <a:t> </a:t>
            </a:r>
            <a:r>
              <a:rPr lang="en-US" altLang="en-US" sz="2000" b="1" dirty="0">
                <a:solidFill>
                  <a:schemeClr val="tx2"/>
                </a:solidFill>
              </a:rPr>
              <a:t>– </a:t>
            </a:r>
            <a:r>
              <a:rPr lang="tr-TR" altLang="en-US" sz="2000" b="1" dirty="0" smtClean="0">
                <a:solidFill>
                  <a:schemeClr val="tx2"/>
                </a:solidFill>
              </a:rPr>
              <a:t>Motor yağı ve mazot</a:t>
            </a:r>
            <a:endParaRPr lang="en-US" altLang="en-US" sz="2000" b="1" dirty="0">
              <a:solidFill>
                <a:schemeClr val="tx2"/>
              </a:solidFill>
            </a:endParaRPr>
          </a:p>
        </p:txBody>
      </p:sp>
      <p:pic>
        <p:nvPicPr>
          <p:cNvPr id="343047" name="Picture 7" descr="Rails 1"/>
          <p:cNvPicPr>
            <a:picLocks noChangeAspect="1" noChangeArrowheads="1"/>
          </p:cNvPicPr>
          <p:nvPr/>
        </p:nvPicPr>
        <p:blipFill>
          <a:blip r:embed="rId3">
            <a:extLst>
              <a:ext uri="{28A0092B-C50C-407E-A947-70E740481C1C}">
                <a14:useLocalDpi xmlns="" xmlns:a14="http://schemas.microsoft.com/office/drawing/2010/main" val="0"/>
              </a:ext>
            </a:extLst>
          </a:blip>
          <a:srcRect l="4860"/>
          <a:stretch>
            <a:fillRect/>
          </a:stretch>
        </p:blipFill>
        <p:spPr bwMode="auto">
          <a:xfrm>
            <a:off x="1074058" y="1975561"/>
            <a:ext cx="3404936" cy="4231232"/>
          </a:xfrm>
          <a:prstGeom prst="rect">
            <a:avLst/>
          </a:prstGeom>
          <a:noFill/>
          <a:extLst>
            <a:ext uri="{909E8E84-426E-40DD-AFC4-6F175D3DCCD1}">
              <a14:hiddenFill xmlns="" xmlns:a14="http://schemas.microsoft.com/office/drawing/2010/main">
                <a:solidFill>
                  <a:srgbClr val="FFFFFF"/>
                </a:solidFill>
              </a14:hiddenFill>
            </a:ext>
          </a:extLst>
        </p:spPr>
      </p:pic>
      <p:pic>
        <p:nvPicPr>
          <p:cNvPr id="343049" name="Picture 9" descr="Rails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68800" y="2577737"/>
            <a:ext cx="5909733" cy="3322638"/>
          </a:xfrm>
          <a:prstGeom prst="rect">
            <a:avLst/>
          </a:prstGeom>
          <a:noFill/>
          <a:extLst>
            <a:ext uri="{909E8E84-426E-40DD-AFC4-6F175D3DCCD1}">
              <a14:hiddenFill xmlns="" xmlns:a14="http://schemas.microsoft.com/office/drawing/2010/main">
                <a:solidFill>
                  <a:srgbClr val="FFFFFF"/>
                </a:solidFill>
              </a14:hiddenFill>
            </a:ext>
          </a:extLst>
        </p:spPr>
      </p:pic>
      <p:pic>
        <p:nvPicPr>
          <p:cNvPr id="343048" name="Picture 8" descr="Rails 5"/>
          <p:cNvPicPr>
            <a:picLocks noChangeAspect="1" noChangeArrowheads="1"/>
          </p:cNvPicPr>
          <p:nvPr/>
        </p:nvPicPr>
        <p:blipFill>
          <a:blip r:embed="rId5">
            <a:extLst>
              <a:ext uri="{28A0092B-C50C-407E-A947-70E740481C1C}">
                <a14:useLocalDpi xmlns="" xmlns:a14="http://schemas.microsoft.com/office/drawing/2010/main" val="0"/>
              </a:ext>
            </a:extLst>
          </a:blip>
          <a:srcRect l="5214"/>
          <a:stretch>
            <a:fillRect/>
          </a:stretch>
        </p:blipFill>
        <p:spPr bwMode="auto">
          <a:xfrm>
            <a:off x="8128001" y="1053738"/>
            <a:ext cx="3492500" cy="337661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2"/>
          <p:cNvSpPr>
            <a:spLocks noGrp="1" noChangeArrowheads="1"/>
          </p:cNvSpPr>
          <p:nvPr>
            <p:ph type="title"/>
          </p:nvPr>
        </p:nvSpPr>
        <p:spPr>
          <a:xfrm>
            <a:off x="914400" y="381000"/>
            <a:ext cx="10363200" cy="1143000"/>
          </a:xfrm>
        </p:spPr>
        <p:txBody>
          <a:bodyPr>
            <a:normAutofit fontScale="90000"/>
          </a:bodyPr>
          <a:lstStyle/>
          <a:p>
            <a:r>
              <a:rPr lang="en-AU" altLang="en-US" dirty="0" smtClean="0">
                <a:solidFill>
                  <a:srgbClr val="3DEAF7"/>
                </a:solidFill>
              </a:rPr>
              <a:t>REMEDIATOR </a:t>
            </a:r>
            <a:r>
              <a:rPr lang="en-AU" altLang="en-US" dirty="0">
                <a:solidFill>
                  <a:srgbClr val="3DEAF7"/>
                </a:solidFill>
              </a:rPr>
              <a:t/>
            </a:r>
            <a:br>
              <a:rPr lang="en-AU" altLang="en-US" dirty="0">
                <a:solidFill>
                  <a:srgbClr val="3DEAF7"/>
                </a:solidFill>
              </a:rPr>
            </a:br>
            <a:r>
              <a:rPr lang="en-AU" altLang="en-US" dirty="0">
                <a:solidFill>
                  <a:srgbClr val="3DEAF7"/>
                </a:solidFill>
              </a:rPr>
              <a:t> </a:t>
            </a:r>
            <a:r>
              <a:rPr lang="en-AU" altLang="en-US" dirty="0" smtClean="0">
                <a:solidFill>
                  <a:srgbClr val="3DEAF7"/>
                </a:solidFill>
              </a:rPr>
              <a:t>In-situ </a:t>
            </a:r>
            <a:r>
              <a:rPr lang="en-AU" altLang="en-US" sz="4000" dirty="0" smtClean="0">
                <a:solidFill>
                  <a:srgbClr val="3DEAF7"/>
                </a:solidFill>
              </a:rPr>
              <a:t>Proje</a:t>
            </a:r>
            <a:r>
              <a:rPr lang="tr-TR" altLang="en-US" sz="4000" dirty="0" smtClean="0">
                <a:solidFill>
                  <a:srgbClr val="3DEAF7"/>
                </a:solidFill>
              </a:rPr>
              <a:t>ler</a:t>
            </a:r>
            <a:endParaRPr lang="en-AU" altLang="en-US" sz="4000" dirty="0">
              <a:solidFill>
                <a:srgbClr val="3DEAF7"/>
              </a:solidFill>
            </a:endParaRPr>
          </a:p>
        </p:txBody>
      </p:sp>
    </p:spTree>
    <p:extLst>
      <p:ext uri="{BB962C8B-B14F-4D97-AF65-F5344CB8AC3E}">
        <p14:creationId xmlns="" xmlns:p14="http://schemas.microsoft.com/office/powerpoint/2010/main" val="2228459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27B69E9B-A25E-439A-9B42-F40A6F626C06}" type="slidenum">
              <a:rPr lang="en-AU" altLang="en-US"/>
              <a:pPr/>
              <a:t>48</a:t>
            </a:fld>
            <a:endParaRPr lang="en-AU" altLang="en-US" dirty="0"/>
          </a:p>
        </p:txBody>
      </p:sp>
      <p:sp>
        <p:nvSpPr>
          <p:cNvPr id="7" name="Footer Placeholder 4"/>
          <p:cNvSpPr>
            <a:spLocks noGrp="1"/>
          </p:cNvSpPr>
          <p:nvPr>
            <p:ph type="ftr" sz="quarter" idx="11"/>
          </p:nvPr>
        </p:nvSpPr>
        <p:spPr/>
        <p:txBody>
          <a:bodyPr/>
          <a:lstStyle/>
          <a:p>
            <a:r>
              <a:rPr lang="en-AU" altLang="en-US" dirty="0"/>
              <a:t>(c) Enretech Australasia P/L </a:t>
            </a:r>
            <a:r>
              <a:rPr lang="en-AU" altLang="en-US" dirty="0" smtClean="0"/>
              <a:t>2014</a:t>
            </a:r>
            <a:endParaRPr lang="en-AU" altLang="en-US" dirty="0"/>
          </a:p>
        </p:txBody>
      </p:sp>
      <p:sp>
        <p:nvSpPr>
          <p:cNvPr id="344067" name="Text Box 3"/>
          <p:cNvSpPr txBox="1">
            <a:spLocks noChangeArrowheads="1"/>
          </p:cNvSpPr>
          <p:nvPr/>
        </p:nvSpPr>
        <p:spPr bwMode="auto">
          <a:xfrm>
            <a:off x="6895737" y="4868169"/>
            <a:ext cx="454732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n-US" sz="2000" b="1" dirty="0" smtClean="0">
                <a:solidFill>
                  <a:schemeClr val="tx2"/>
                </a:solidFill>
              </a:rPr>
              <a:t>Remediator </a:t>
            </a:r>
            <a:r>
              <a:rPr lang="tr-TR" altLang="en-US" sz="2000" b="1" dirty="0" smtClean="0">
                <a:solidFill>
                  <a:schemeClr val="tx2"/>
                </a:solidFill>
              </a:rPr>
              <a:t>uygulamasından 4 ay sonra</a:t>
            </a:r>
            <a:r>
              <a:rPr lang="en-US" altLang="en-US" sz="2000" b="1" dirty="0" smtClean="0">
                <a:solidFill>
                  <a:schemeClr val="tx2"/>
                </a:solidFill>
              </a:rPr>
              <a:t>.</a:t>
            </a:r>
            <a:endParaRPr lang="en-US" altLang="en-US" sz="2000" b="1" dirty="0">
              <a:solidFill>
                <a:schemeClr val="tx2"/>
              </a:solidFill>
            </a:endParaRPr>
          </a:p>
        </p:txBody>
      </p:sp>
      <p:pic>
        <p:nvPicPr>
          <p:cNvPr id="344071" name="Picture 7" descr="Rails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3772" y="1997075"/>
            <a:ext cx="5791200" cy="325596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a:spLocks noGrp="1" noChangeArrowheads="1"/>
          </p:cNvSpPr>
          <p:nvPr>
            <p:ph type="title"/>
          </p:nvPr>
        </p:nvSpPr>
        <p:spPr>
          <a:xfrm>
            <a:off x="914400" y="381000"/>
            <a:ext cx="10363200" cy="1143000"/>
          </a:xfrm>
        </p:spPr>
        <p:txBody>
          <a:bodyPr>
            <a:normAutofit fontScale="90000"/>
          </a:bodyPr>
          <a:lstStyle/>
          <a:p>
            <a:r>
              <a:rPr lang="en-AU" altLang="en-US" dirty="0" smtClean="0">
                <a:solidFill>
                  <a:srgbClr val="3DEAF7"/>
                </a:solidFill>
              </a:rPr>
              <a:t>REMEDIATOR </a:t>
            </a:r>
            <a:r>
              <a:rPr lang="en-AU" altLang="en-US" dirty="0">
                <a:solidFill>
                  <a:srgbClr val="3DEAF7"/>
                </a:solidFill>
              </a:rPr>
              <a:t/>
            </a:r>
            <a:br>
              <a:rPr lang="en-AU" altLang="en-US" dirty="0">
                <a:solidFill>
                  <a:srgbClr val="3DEAF7"/>
                </a:solidFill>
              </a:rPr>
            </a:br>
            <a:r>
              <a:rPr lang="en-AU" altLang="en-US" dirty="0">
                <a:solidFill>
                  <a:srgbClr val="3DEAF7"/>
                </a:solidFill>
              </a:rPr>
              <a:t> </a:t>
            </a:r>
            <a:r>
              <a:rPr lang="en-AU" altLang="en-US" dirty="0" smtClean="0">
                <a:solidFill>
                  <a:srgbClr val="3DEAF7"/>
                </a:solidFill>
              </a:rPr>
              <a:t>In-situ </a:t>
            </a:r>
            <a:r>
              <a:rPr lang="en-AU" altLang="en-US" sz="4000" dirty="0" smtClean="0">
                <a:solidFill>
                  <a:srgbClr val="3DEAF7"/>
                </a:solidFill>
              </a:rPr>
              <a:t>Proje</a:t>
            </a:r>
            <a:r>
              <a:rPr lang="tr-TR" altLang="en-US" sz="4000" dirty="0" smtClean="0">
                <a:solidFill>
                  <a:srgbClr val="3DEAF7"/>
                </a:solidFill>
              </a:rPr>
              <a:t>ler</a:t>
            </a:r>
            <a:endParaRPr lang="en-AU" altLang="en-US" sz="4000" dirty="0">
              <a:solidFill>
                <a:srgbClr val="3DEAF7"/>
              </a:solidFill>
            </a:endParaRPr>
          </a:p>
        </p:txBody>
      </p:sp>
      <p:pic>
        <p:nvPicPr>
          <p:cNvPr id="344073" name="Picture 9" descr="Rails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94400" y="1495697"/>
            <a:ext cx="5689600" cy="31956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11699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49</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4" name="Rectangle 6"/>
          <p:cNvSpPr>
            <a:spLocks noGrp="1" noChangeArrowheads="1"/>
          </p:cNvSpPr>
          <p:nvPr>
            <p:ph type="title"/>
          </p:nvPr>
        </p:nvSpPr>
        <p:spPr>
          <a:xfrm>
            <a:off x="431800" y="260350"/>
            <a:ext cx="10363200" cy="1143000"/>
          </a:xfrm>
          <a:noFill/>
        </p:spPr>
        <p:txBody>
          <a:bodyPr>
            <a:normAutofit/>
          </a:bodyPr>
          <a:lstStyle/>
          <a:p>
            <a:r>
              <a:rPr lang="en-AU" dirty="0" smtClean="0">
                <a:solidFill>
                  <a:srgbClr val="3DEAF7"/>
                </a:solidFill>
              </a:rPr>
              <a:t>B</a:t>
            </a:r>
            <a:r>
              <a:rPr lang="tr-TR" dirty="0" smtClean="0">
                <a:solidFill>
                  <a:srgbClr val="3DEAF7"/>
                </a:solidFill>
              </a:rPr>
              <a:t>İYOREMEDYASYON</a:t>
            </a:r>
            <a:endParaRPr lang="en-AU" sz="4000" dirty="0" smtClean="0">
              <a:solidFill>
                <a:srgbClr val="3DEAF7"/>
              </a:solidFill>
            </a:endParaRPr>
          </a:p>
        </p:txBody>
      </p:sp>
      <p:graphicFrame>
        <p:nvGraphicFramePr>
          <p:cNvPr id="2" name="Table 1"/>
          <p:cNvGraphicFramePr>
            <a:graphicFrameLocks noGrp="1"/>
          </p:cNvGraphicFramePr>
          <p:nvPr>
            <p:extLst>
              <p:ext uri="{D42A27DB-BD31-4B8C-83A1-F6EECF244321}">
                <p14:modId xmlns="" xmlns:p14="http://schemas.microsoft.com/office/powerpoint/2010/main" val="2782395583"/>
              </p:ext>
            </p:extLst>
          </p:nvPr>
        </p:nvGraphicFramePr>
        <p:xfrm>
          <a:off x="1483360" y="1990305"/>
          <a:ext cx="8888549" cy="4450080"/>
        </p:xfrm>
        <a:graphic>
          <a:graphicData uri="http://schemas.openxmlformats.org/drawingml/2006/table">
            <a:tbl>
              <a:tblPr firstRow="1" bandRow="1">
                <a:tableStyleId>{5C22544A-7EE6-4342-B048-85BDC9FD1C3A}</a:tableStyleId>
              </a:tblPr>
              <a:tblGrid>
                <a:gridCol w="5270137"/>
                <a:gridCol w="1854926"/>
                <a:gridCol w="1763486"/>
              </a:tblGrid>
              <a:tr h="370840">
                <a:tc>
                  <a:txBody>
                    <a:bodyPr/>
                    <a:lstStyle/>
                    <a:p>
                      <a:r>
                        <a:rPr lang="en-AU" dirty="0" smtClean="0"/>
                        <a:t>Te</a:t>
                      </a:r>
                      <a:r>
                        <a:rPr lang="tr-TR" dirty="0" smtClean="0"/>
                        <a:t>k</a:t>
                      </a:r>
                      <a:r>
                        <a:rPr lang="en-AU" dirty="0" err="1" smtClean="0"/>
                        <a:t>nolo</a:t>
                      </a:r>
                      <a:r>
                        <a:rPr lang="tr-TR" dirty="0" smtClean="0"/>
                        <a:t>ji</a:t>
                      </a:r>
                      <a:endParaRPr lang="en-AU" dirty="0"/>
                    </a:p>
                  </a:txBody>
                  <a:tcPr/>
                </a:tc>
                <a:tc>
                  <a:txBody>
                    <a:bodyPr/>
                    <a:lstStyle/>
                    <a:p>
                      <a:pPr algn="ctr"/>
                      <a:r>
                        <a:rPr lang="tr-TR" dirty="0" smtClean="0"/>
                        <a:t>Konvansiyonel</a:t>
                      </a:r>
                      <a:endParaRPr lang="en-AU" dirty="0"/>
                    </a:p>
                  </a:txBody>
                  <a:tcPr/>
                </a:tc>
                <a:tc>
                  <a:txBody>
                    <a:bodyPr/>
                    <a:lstStyle/>
                    <a:p>
                      <a:pPr algn="ctr"/>
                      <a:r>
                        <a:rPr lang="tr-TR" dirty="0" smtClean="0"/>
                        <a:t>Yeni</a:t>
                      </a:r>
                      <a:r>
                        <a:rPr lang="tr-TR" baseline="0" dirty="0" smtClean="0"/>
                        <a:t> gelişen</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Arazi</a:t>
                      </a:r>
                      <a:r>
                        <a:rPr lang="tr-TR" baseline="0" dirty="0" smtClean="0"/>
                        <a:t> sağaltımı</a:t>
                      </a:r>
                      <a:r>
                        <a:rPr lang="en-AU" dirty="0" smtClean="0"/>
                        <a:t> </a:t>
                      </a:r>
                      <a:r>
                        <a:rPr lang="en-AU" dirty="0" smtClean="0"/>
                        <a:t>(Remediator)</a:t>
                      </a:r>
                      <a:endParaRPr lang="en-AU" dirty="0"/>
                    </a:p>
                  </a:txBody>
                  <a:tcPr/>
                </a:tc>
                <a:tc>
                  <a:txBody>
                    <a:bodyPr/>
                    <a:lstStyle/>
                    <a:p>
                      <a:endParaRPr lang="en-AU" dirty="0"/>
                    </a:p>
                  </a:txBody>
                  <a:tcPr/>
                </a:tc>
                <a:tc>
                  <a:txBody>
                    <a:bodyPr/>
                    <a:lstStyle/>
                    <a:p>
                      <a:endParaRPr lang="en-AU" dirty="0"/>
                    </a:p>
                  </a:txBody>
                  <a:tcPr/>
                </a:tc>
              </a:tr>
              <a:tr h="370840">
                <a:tc>
                  <a:txBody>
                    <a:bodyPr/>
                    <a:lstStyle/>
                    <a:p>
                      <a:r>
                        <a:rPr lang="en-AU" dirty="0" smtClean="0"/>
                        <a:t>Bi</a:t>
                      </a:r>
                      <a:r>
                        <a:rPr lang="tr-TR" dirty="0" smtClean="0"/>
                        <a:t>yo-yığıntı</a:t>
                      </a:r>
                      <a:r>
                        <a:rPr lang="en-AU" dirty="0" smtClean="0"/>
                        <a:t> </a:t>
                      </a:r>
                      <a:r>
                        <a:rPr lang="en-AU" dirty="0" smtClean="0"/>
                        <a:t>(Remediator)</a:t>
                      </a:r>
                      <a:endParaRPr lang="en-AU" dirty="0"/>
                    </a:p>
                  </a:txBody>
                  <a:tcPr/>
                </a:tc>
                <a:tc>
                  <a:txBody>
                    <a:bodyPr/>
                    <a:lstStyle/>
                    <a:p>
                      <a:endParaRPr lang="en-AU" dirty="0"/>
                    </a:p>
                  </a:txBody>
                  <a:tcPr/>
                </a:tc>
                <a:tc>
                  <a:txBody>
                    <a:bodyPr/>
                    <a:lstStyle/>
                    <a:p>
                      <a:endParaRPr lang="en-AU" dirty="0"/>
                    </a:p>
                  </a:txBody>
                  <a:tcPr/>
                </a:tc>
              </a:tr>
              <a:tr h="370840">
                <a:tc>
                  <a:txBody>
                    <a:bodyPr/>
                    <a:lstStyle/>
                    <a:p>
                      <a:r>
                        <a:rPr lang="en-AU" dirty="0" smtClean="0"/>
                        <a:t>Bi</a:t>
                      </a:r>
                      <a:r>
                        <a:rPr lang="tr-TR" dirty="0" smtClean="0"/>
                        <a:t>yo</a:t>
                      </a:r>
                      <a:r>
                        <a:rPr lang="tr-TR" baseline="0" dirty="0" smtClean="0"/>
                        <a:t>hücreler</a:t>
                      </a:r>
                      <a:endParaRPr lang="en-AU" dirty="0"/>
                    </a:p>
                  </a:txBody>
                  <a:tcPr/>
                </a:tc>
                <a:tc>
                  <a:txBody>
                    <a:bodyPr/>
                    <a:lstStyle/>
                    <a:p>
                      <a:endParaRPr lang="en-AU" dirty="0"/>
                    </a:p>
                  </a:txBody>
                  <a:tcPr/>
                </a:tc>
                <a:tc>
                  <a:txBody>
                    <a:bodyPr/>
                    <a:lstStyle/>
                    <a:p>
                      <a:endParaRPr lang="en-AU" dirty="0"/>
                    </a:p>
                  </a:txBody>
                  <a:tcPr/>
                </a:tc>
              </a:tr>
              <a:tr h="370840">
                <a:tc>
                  <a:txBody>
                    <a:bodyPr/>
                    <a:lstStyle/>
                    <a:p>
                      <a:r>
                        <a:rPr lang="tr-TR" dirty="0" smtClean="0"/>
                        <a:t>Kompostlama</a:t>
                      </a:r>
                      <a:endParaRPr lang="en-AU" dirty="0"/>
                    </a:p>
                  </a:txBody>
                  <a:tcPr/>
                </a:tc>
                <a:tc>
                  <a:txBody>
                    <a:bodyPr/>
                    <a:lstStyle/>
                    <a:p>
                      <a:endParaRPr lang="en-AU" dirty="0"/>
                    </a:p>
                  </a:txBody>
                  <a:tcPr/>
                </a:tc>
                <a:tc>
                  <a:txBody>
                    <a:bodyPr/>
                    <a:lstStyle/>
                    <a:p>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Bi</a:t>
                      </a:r>
                      <a:r>
                        <a:rPr lang="tr-TR" dirty="0" smtClean="0"/>
                        <a:t>yoharç</a:t>
                      </a:r>
                      <a:r>
                        <a:rPr lang="en-AU" dirty="0" smtClean="0"/>
                        <a:t> Rea</a:t>
                      </a:r>
                      <a:r>
                        <a:rPr lang="tr-TR" dirty="0" smtClean="0"/>
                        <a:t>ktörleri</a:t>
                      </a:r>
                      <a:endParaRPr lang="en-AU" dirty="0"/>
                    </a:p>
                  </a:txBody>
                  <a:tcPr/>
                </a:tc>
                <a:tc>
                  <a:txBody>
                    <a:bodyPr/>
                    <a:lstStyle/>
                    <a:p>
                      <a:endParaRPr lang="en-AU" dirty="0"/>
                    </a:p>
                  </a:txBody>
                  <a:tcPr/>
                </a:tc>
                <a:tc>
                  <a:txBody>
                    <a:bodyPr/>
                    <a:lstStyle/>
                    <a:p>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t>Aerobi</a:t>
                      </a:r>
                      <a:r>
                        <a:rPr lang="tr-TR" dirty="0" smtClean="0"/>
                        <a:t>k</a:t>
                      </a:r>
                      <a:r>
                        <a:rPr lang="tr-TR" baseline="0" dirty="0" smtClean="0"/>
                        <a:t> </a:t>
                      </a:r>
                      <a:r>
                        <a:rPr lang="en-AU" dirty="0" smtClean="0"/>
                        <a:t>Bi</a:t>
                      </a:r>
                      <a:r>
                        <a:rPr lang="tr-TR" dirty="0" smtClean="0"/>
                        <a:t>yohavalandırma</a:t>
                      </a:r>
                      <a:endParaRPr lang="en-AU" dirty="0"/>
                    </a:p>
                  </a:txBody>
                  <a:tcPr/>
                </a:tc>
                <a:tc>
                  <a:txBody>
                    <a:bodyPr/>
                    <a:lstStyle/>
                    <a:p>
                      <a:endParaRPr lang="en-AU" dirty="0"/>
                    </a:p>
                  </a:txBody>
                  <a:tcPr/>
                </a:tc>
                <a:tc>
                  <a:txBody>
                    <a:bodyPr/>
                    <a:lstStyle/>
                    <a:p>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a:t>
                      </a:r>
                      <a:r>
                        <a:rPr lang="en-AU" dirty="0" err="1" smtClean="0"/>
                        <a:t>ometaboli</a:t>
                      </a:r>
                      <a:r>
                        <a:rPr lang="tr-TR" dirty="0" smtClean="0"/>
                        <a:t>k</a:t>
                      </a:r>
                      <a:r>
                        <a:rPr lang="en-AU" dirty="0" smtClean="0"/>
                        <a:t> Bi</a:t>
                      </a:r>
                      <a:r>
                        <a:rPr lang="tr-TR" dirty="0" smtClean="0"/>
                        <a:t>yohavalandırma</a:t>
                      </a:r>
                      <a:endParaRPr lang="en-AU" dirty="0"/>
                    </a:p>
                  </a:txBody>
                  <a:tcPr/>
                </a:tc>
                <a:tc>
                  <a:txBody>
                    <a:bodyPr/>
                    <a:lstStyle/>
                    <a:p>
                      <a:endParaRPr lang="en-AU" dirty="0"/>
                    </a:p>
                  </a:txBody>
                  <a:tcPr/>
                </a:tc>
                <a:tc>
                  <a:txBody>
                    <a:bodyPr/>
                    <a:lstStyle/>
                    <a:p>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t>Anaerobi</a:t>
                      </a:r>
                      <a:r>
                        <a:rPr lang="tr-TR" dirty="0" smtClean="0"/>
                        <a:t>k</a:t>
                      </a:r>
                      <a:r>
                        <a:rPr lang="en-AU" dirty="0" smtClean="0"/>
                        <a:t> Bi</a:t>
                      </a:r>
                      <a:r>
                        <a:rPr lang="tr-TR" dirty="0" smtClean="0"/>
                        <a:t>yohavalandırma</a:t>
                      </a:r>
                      <a:endParaRPr lang="en-AU" dirty="0"/>
                    </a:p>
                  </a:txBody>
                  <a:tcPr/>
                </a:tc>
                <a:tc>
                  <a:txBody>
                    <a:bodyPr/>
                    <a:lstStyle/>
                    <a:p>
                      <a:endParaRPr lang="en-AU" dirty="0"/>
                    </a:p>
                  </a:txBody>
                  <a:tcPr/>
                </a:tc>
                <a:tc>
                  <a:txBody>
                    <a:bodyPr/>
                    <a:lstStyle/>
                    <a:p>
                      <a:endParaRPr lang="en-AU" dirty="0"/>
                    </a:p>
                  </a:txBody>
                  <a:tcPr/>
                </a:tc>
              </a:tr>
              <a:tr h="370840">
                <a:tc>
                  <a:txBody>
                    <a:bodyPr/>
                    <a:lstStyle/>
                    <a:p>
                      <a:r>
                        <a:rPr lang="tr-TR" dirty="0" smtClean="0"/>
                        <a:t>Bitkisel arıtım</a:t>
                      </a:r>
                      <a:endParaRPr lang="en-AU" dirty="0"/>
                    </a:p>
                  </a:txBody>
                  <a:tcPr/>
                </a:tc>
                <a:tc>
                  <a:txBody>
                    <a:bodyPr/>
                    <a:lstStyle/>
                    <a:p>
                      <a:endParaRPr lang="en-AU" dirty="0"/>
                    </a:p>
                  </a:txBody>
                  <a:tcPr/>
                </a:tc>
                <a:tc>
                  <a:txBody>
                    <a:bodyPr/>
                    <a:lstStyle/>
                    <a:p>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Sıralı</a:t>
                      </a:r>
                      <a:r>
                        <a:rPr lang="en-AU" dirty="0" smtClean="0"/>
                        <a:t> Anaerobi</a:t>
                      </a:r>
                      <a:r>
                        <a:rPr lang="tr-TR" dirty="0" smtClean="0"/>
                        <a:t>k</a:t>
                      </a:r>
                      <a:r>
                        <a:rPr lang="en-AU" dirty="0" smtClean="0"/>
                        <a:t>/Aerobi</a:t>
                      </a:r>
                      <a:r>
                        <a:rPr lang="tr-TR" dirty="0" smtClean="0"/>
                        <a:t>k</a:t>
                      </a:r>
                      <a:r>
                        <a:rPr lang="en-AU" dirty="0" smtClean="0"/>
                        <a:t> </a:t>
                      </a:r>
                      <a:r>
                        <a:rPr lang="tr-TR" dirty="0" smtClean="0"/>
                        <a:t>Sağaltım</a:t>
                      </a:r>
                      <a:endParaRPr lang="en-AU" dirty="0"/>
                    </a:p>
                  </a:txBody>
                  <a:tcPr/>
                </a:tc>
                <a:tc>
                  <a:txBody>
                    <a:bodyPr/>
                    <a:lstStyle/>
                    <a:p>
                      <a:endParaRPr lang="en-AU" dirty="0"/>
                    </a:p>
                  </a:txBody>
                  <a:tcPr/>
                </a:tc>
                <a:tc>
                  <a:txBody>
                    <a:bodyPr/>
                    <a:lstStyle/>
                    <a:p>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Doğal zayıflatma</a:t>
                      </a:r>
                      <a:endParaRPr lang="en-AU" dirty="0" smtClean="0"/>
                    </a:p>
                  </a:txBody>
                  <a:tcPr/>
                </a:tc>
                <a:tc>
                  <a:txBody>
                    <a:bodyPr/>
                    <a:lstStyle/>
                    <a:p>
                      <a:endParaRPr lang="en-AU" dirty="0"/>
                    </a:p>
                  </a:txBody>
                  <a:tcPr/>
                </a:tc>
                <a:tc>
                  <a:txBody>
                    <a:bodyPr/>
                    <a:lstStyle/>
                    <a:p>
                      <a:endParaRPr lang="en-AU" dirty="0"/>
                    </a:p>
                  </a:txBody>
                  <a:tcPr/>
                </a:tc>
              </a:tr>
            </a:tbl>
          </a:graphicData>
        </a:graphic>
      </p:graphicFrame>
      <p:sp>
        <p:nvSpPr>
          <p:cNvPr id="3" name="Rectangle 2"/>
          <p:cNvSpPr/>
          <p:nvPr/>
        </p:nvSpPr>
        <p:spPr>
          <a:xfrm>
            <a:off x="1441268" y="1260962"/>
            <a:ext cx="8917578" cy="523220"/>
          </a:xfrm>
          <a:prstGeom prst="rect">
            <a:avLst/>
          </a:prstGeom>
        </p:spPr>
        <p:txBody>
          <a:bodyPr wrap="square">
            <a:spAutoFit/>
          </a:bodyPr>
          <a:lstStyle/>
          <a:p>
            <a:r>
              <a:rPr lang="tr-TR" sz="2800" dirty="0" smtClean="0"/>
              <a:t>Teknolojinin durumu</a:t>
            </a:r>
            <a:r>
              <a:rPr lang="en-AU" sz="2800" dirty="0" smtClean="0"/>
              <a:t> – </a:t>
            </a:r>
            <a:r>
              <a:rPr lang="tr-TR" sz="2800" dirty="0" smtClean="0"/>
              <a:t>Gelişme aşaması</a:t>
            </a:r>
            <a:endParaRPr lang="en-AU" sz="2800" dirty="0"/>
          </a:p>
        </p:txBody>
      </p:sp>
      <p:pic>
        <p:nvPicPr>
          <p:cNvPr id="18434" name="Picture 2" descr="C:\Users\chris\AppData\Local\Microsoft\Windows\Temporary Internet Files\Content.IE5\JA4MUHQN\MM900185588[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7535328" y="2425172"/>
            <a:ext cx="306093" cy="18566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chris\AppData\Local\Microsoft\Windows\Temporary Internet Files\Content.IE5\JA4MUHQN\MM900185588[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9307521" y="4680692"/>
            <a:ext cx="306093" cy="185663"/>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chris\AppData\Local\Microsoft\Windows\Temporary Internet Files\Content.IE5\JA4MUHQN\MM900185588[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7533798" y="4333575"/>
            <a:ext cx="306093" cy="185663"/>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chris\AppData\Local\Microsoft\Windows\Temporary Internet Files\Content.IE5\JA4MUHQN\MM900185588[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7565570" y="2776298"/>
            <a:ext cx="306093" cy="18566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Users\chris\AppData\Local\Microsoft\Windows\Temporary Internet Files\Content.IE5\JA4MUHQN\MM900185588[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7565570" y="3165401"/>
            <a:ext cx="306093" cy="18566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C:\Users\chris\AppData\Local\Microsoft\Windows\Temporary Internet Files\Content.IE5\JA4MUHQN\MM900185588[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7535328" y="3909984"/>
            <a:ext cx="327629" cy="198726"/>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C:\Users\chris\AppData\Local\Microsoft\Windows\Temporary Internet Files\Content.IE5\JA4MUHQN\MM900185588[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7542269" y="3536906"/>
            <a:ext cx="306093" cy="18566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chris\AppData\Local\Microsoft\Windows\Temporary Internet Files\Content.IE5\JA4MUHQN\MM900185588[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9319288" y="5381732"/>
            <a:ext cx="306093" cy="185663"/>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C:\Users\chris\AppData\Local\Microsoft\Windows\Temporary Internet Files\Content.IE5\JA4MUHQN\MM900185588[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9307521" y="5821515"/>
            <a:ext cx="306093" cy="185663"/>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C:\Users\chris\AppData\Local\Microsoft\Windows\Temporary Internet Files\Content.IE5\JA4MUHQN\MM900185588[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9307521" y="6143732"/>
            <a:ext cx="306093" cy="185663"/>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C:\Users\chris\AppData\Local\Microsoft\Windows\Temporary Internet Files\Content.IE5\JA4MUHQN\MM900185588[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9306224" y="5068224"/>
            <a:ext cx="306093" cy="1856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5595970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5</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274321" y="1484783"/>
            <a:ext cx="10570786" cy="5693866"/>
          </a:xfrm>
          <a:prstGeom prst="rect">
            <a:avLst/>
          </a:prstGeom>
          <a:noFill/>
          <a:ln w="12700">
            <a:noFill/>
            <a:miter lim="800000"/>
            <a:headEnd/>
            <a:tailEnd/>
          </a:ln>
        </p:spPr>
        <p:txBody>
          <a:bodyPr wrap="square">
            <a:spAutoFit/>
          </a:bodyPr>
          <a:lstStyle/>
          <a:p>
            <a:pPr marL="901700" lvl="1" indent="-444500" algn="l"/>
            <a:r>
              <a:rPr lang="tr-TR" sz="2800" dirty="0" smtClean="0"/>
              <a:t>	Bir arazinin Remediator kullanarak sağaltılması için gereken süre, aşağıda belirtilen etkenlere bağlıdır:</a:t>
            </a:r>
            <a:endParaRPr lang="en-US" sz="2800" dirty="0" smtClean="0"/>
          </a:p>
          <a:p>
            <a:pPr marL="901700" lvl="1" indent="-444500" algn="l"/>
            <a:endParaRPr lang="en-US" sz="2800" dirty="0" smtClean="0"/>
          </a:p>
          <a:p>
            <a:pPr marL="901700" lvl="1" indent="-444500" algn="l">
              <a:buFont typeface="Wingdings" pitchFamily="2" charset="2"/>
              <a:buChar char="§"/>
            </a:pPr>
            <a:r>
              <a:rPr lang="tr-TR" sz="2800" dirty="0" smtClean="0"/>
              <a:t>Topraktaki hidrokarbonların cinsi ve miktarı</a:t>
            </a:r>
            <a:endParaRPr lang="en-US" sz="2800" dirty="0" smtClean="0"/>
          </a:p>
          <a:p>
            <a:pPr marL="901700" lvl="1" indent="-444500" algn="l">
              <a:buFont typeface="Wingdings" pitchFamily="2" charset="2"/>
              <a:buChar char="§"/>
            </a:pPr>
            <a:r>
              <a:rPr lang="tr-TR" sz="2800" dirty="0" smtClean="0"/>
              <a:t>Kirlenmiş bölgenin büyüklüğü ve derinliği</a:t>
            </a:r>
            <a:endParaRPr lang="en-US" sz="2800" dirty="0" smtClean="0"/>
          </a:p>
          <a:p>
            <a:pPr marL="901700" lvl="1" indent="-444500" algn="l">
              <a:buFont typeface="Wingdings" pitchFamily="2" charset="2"/>
              <a:buChar char="§"/>
            </a:pPr>
            <a:r>
              <a:rPr lang="tr-TR" sz="2800" dirty="0" smtClean="0"/>
              <a:t>Toprağın cinsi ve mevcut koşullar</a:t>
            </a:r>
            <a:endParaRPr lang="en-US" sz="2800" dirty="0" smtClean="0"/>
          </a:p>
          <a:p>
            <a:pPr marL="901700" lvl="1" indent="-444500" algn="l">
              <a:buFont typeface="Wingdings" pitchFamily="2" charset="2"/>
              <a:buChar char="§"/>
            </a:pPr>
            <a:r>
              <a:rPr lang="tr-TR" sz="2800" dirty="0" smtClean="0"/>
              <a:t>Mikropları etkileyebilecek diğer kirletici maddeler</a:t>
            </a:r>
            <a:endParaRPr lang="en-US" sz="2800" dirty="0" smtClean="0"/>
          </a:p>
          <a:p>
            <a:pPr marL="901700" lvl="1" indent="-444500" algn="l">
              <a:buFont typeface="Wingdings" pitchFamily="2" charset="2"/>
              <a:buChar char="§"/>
            </a:pPr>
            <a:r>
              <a:rPr lang="tr-TR" sz="2800" dirty="0" smtClean="0"/>
              <a:t>Temizliğin sahadaki yerinde mi (in-situ) yoksa başka bir yerde mi (ex-situ) yapılacağı</a:t>
            </a:r>
            <a:endParaRPr lang="en-US" sz="2800" dirty="0" smtClean="0"/>
          </a:p>
          <a:p>
            <a:pPr marL="901700" lvl="1" indent="-444500" algn="l">
              <a:buFont typeface="Wingdings" pitchFamily="2" charset="2"/>
              <a:buChar char="§"/>
            </a:pPr>
            <a:r>
              <a:rPr lang="tr-TR" sz="2800" dirty="0" smtClean="0"/>
              <a:t>Hedeflenen temizlik seviyeleri</a:t>
            </a:r>
          </a:p>
          <a:p>
            <a:pPr marL="901700" lvl="1" indent="-444500" algn="l">
              <a:buFont typeface="Wingdings" pitchFamily="2" charset="2"/>
              <a:buChar char="§"/>
            </a:pPr>
            <a:r>
              <a:rPr lang="tr-TR" sz="2800" dirty="0" smtClean="0"/>
              <a:t>Bu etkenler yerine göre değişebildiğinden, sağaltım birkaç ay veya daha uzun zaman alabilir.</a:t>
            </a:r>
            <a:endParaRPr lang="en-US" sz="2800" dirty="0" smtClean="0"/>
          </a:p>
          <a:p>
            <a:pPr marL="901700" lvl="1" indent="-444500" algn="l"/>
            <a:endParaRPr lang="en-US" sz="2800" b="1" dirty="0">
              <a:solidFill>
                <a:schemeClr val="accent1">
                  <a:lumMod val="20000"/>
                  <a:lumOff val="80000"/>
                </a:schemeClr>
              </a:solidFill>
            </a:endParaRPr>
          </a:p>
        </p:txBody>
      </p:sp>
      <p:sp>
        <p:nvSpPr>
          <p:cNvPr id="4104" name="Rectangle 6"/>
          <p:cNvSpPr>
            <a:spLocks noGrp="1" noChangeArrowheads="1"/>
          </p:cNvSpPr>
          <p:nvPr>
            <p:ph type="title"/>
          </p:nvPr>
        </p:nvSpPr>
        <p:spPr>
          <a:xfrm>
            <a:off x="431800" y="260350"/>
            <a:ext cx="10363200" cy="1143000"/>
          </a:xfrm>
          <a:noFill/>
        </p:spPr>
        <p:txBody>
          <a:bodyPr>
            <a:normAutofit/>
          </a:bodyPr>
          <a:lstStyle/>
          <a:p>
            <a:pPr eaLnBrk="1" hangingPunct="1"/>
            <a:r>
              <a:rPr lang="en-AU" dirty="0" smtClean="0">
                <a:solidFill>
                  <a:srgbClr val="3DEAF7"/>
                </a:solidFill>
              </a:rPr>
              <a:t>BIOREMEDIATION - REMEDIATOR</a:t>
            </a:r>
            <a:endParaRPr lang="en-AU" sz="4000" dirty="0" smtClean="0">
              <a:solidFill>
                <a:srgbClr val="3DEAF7"/>
              </a:solidFill>
            </a:endParaRP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AU" altLang="en-US" dirty="0"/>
              <a:t>(c) Enretech Australasia P/L </a:t>
            </a:r>
            <a:r>
              <a:rPr lang="en-AU" altLang="en-US" dirty="0" smtClean="0"/>
              <a:t>2014</a:t>
            </a:r>
            <a:endParaRPr lang="en-AU" altLang="en-US" dirty="0"/>
          </a:p>
        </p:txBody>
      </p:sp>
      <p:sp>
        <p:nvSpPr>
          <p:cNvPr id="6" name="Slide Number Placeholder 5"/>
          <p:cNvSpPr>
            <a:spLocks noGrp="1"/>
          </p:cNvSpPr>
          <p:nvPr>
            <p:ph type="sldNum" sz="quarter" idx="12"/>
          </p:nvPr>
        </p:nvSpPr>
        <p:spPr/>
        <p:txBody>
          <a:bodyPr/>
          <a:lstStyle/>
          <a:p>
            <a:pPr>
              <a:defRPr/>
            </a:pPr>
            <a:fld id="{20E15A57-2FA1-4653-BF0B-5826C4EA1AF3}" type="slidenum">
              <a:rPr lang="en-AU" altLang="en-US"/>
              <a:pPr>
                <a:defRPr/>
              </a:pPr>
              <a:t>50</a:t>
            </a:fld>
            <a:endParaRPr lang="en-AU" altLang="en-US" dirty="0"/>
          </a:p>
        </p:txBody>
      </p:sp>
      <p:sp>
        <p:nvSpPr>
          <p:cNvPr id="18436" name="Rectangle 2"/>
          <p:cNvSpPr>
            <a:spLocks noGrp="1" noChangeArrowheads="1"/>
          </p:cNvSpPr>
          <p:nvPr>
            <p:ph type="title"/>
          </p:nvPr>
        </p:nvSpPr>
        <p:spPr>
          <a:xfrm>
            <a:off x="914400" y="404813"/>
            <a:ext cx="5812971" cy="1143000"/>
          </a:xfrm>
        </p:spPr>
        <p:txBody>
          <a:bodyPr>
            <a:normAutofit fontScale="90000"/>
          </a:bodyPr>
          <a:lstStyle/>
          <a:p>
            <a:pPr eaLnBrk="1" hangingPunct="1"/>
            <a:r>
              <a:rPr lang="en-AU" altLang="en-US" sz="5300" dirty="0" smtClean="0">
                <a:solidFill>
                  <a:srgbClr val="3DEAF7"/>
                </a:solidFill>
              </a:rPr>
              <a:t>REMEDIATOR</a:t>
            </a:r>
            <a:r>
              <a:rPr lang="en-AU" altLang="en-US" dirty="0" smtClean="0">
                <a:solidFill>
                  <a:srgbClr val="3DEAF7"/>
                </a:solidFill>
              </a:rPr>
              <a:t/>
            </a:r>
            <a:br>
              <a:rPr lang="en-AU" altLang="en-US" dirty="0" smtClean="0">
                <a:solidFill>
                  <a:srgbClr val="3DEAF7"/>
                </a:solidFill>
              </a:rPr>
            </a:br>
            <a:r>
              <a:rPr lang="en-AU" altLang="en-US" dirty="0" smtClean="0">
                <a:solidFill>
                  <a:srgbClr val="3DEAF7"/>
                </a:solidFill>
              </a:rPr>
              <a:t> </a:t>
            </a:r>
            <a:r>
              <a:rPr lang="tr-TR" altLang="en-US" sz="4000" dirty="0" smtClean="0">
                <a:solidFill>
                  <a:srgbClr val="3DEAF7"/>
                </a:solidFill>
              </a:rPr>
              <a:t>Teknolojik gelişme</a:t>
            </a:r>
            <a:endParaRPr lang="en-AU" altLang="en-US" sz="4000" dirty="0" smtClean="0">
              <a:solidFill>
                <a:srgbClr val="3DEAF7"/>
              </a:solidFill>
            </a:endParaRPr>
          </a:p>
        </p:txBody>
      </p:sp>
      <p:sp>
        <p:nvSpPr>
          <p:cNvPr id="18437" name="Rectangle 3"/>
          <p:cNvSpPr>
            <a:spLocks noGrp="1" noChangeArrowheads="1"/>
          </p:cNvSpPr>
          <p:nvPr>
            <p:ph type="body" idx="1"/>
          </p:nvPr>
        </p:nvSpPr>
        <p:spPr>
          <a:xfrm>
            <a:off x="1011691" y="4892043"/>
            <a:ext cx="9386343" cy="1299752"/>
          </a:xfrm>
        </p:spPr>
        <p:txBody>
          <a:bodyPr>
            <a:noAutofit/>
          </a:bodyPr>
          <a:lstStyle/>
          <a:p>
            <a:pPr marL="0" lvl="0" indent="0">
              <a:lnSpc>
                <a:spcPct val="90000"/>
              </a:lnSpc>
              <a:buNone/>
            </a:pPr>
            <a:r>
              <a:rPr lang="tr-TR" sz="2400" dirty="0" smtClean="0"/>
              <a:t>New South Wales Üniversitesinin Biyoteknoloji ve Biyomoleküler Bilimler Bölümü ile ortak Araştırma/Geliştirme projemiz: “Biyoremedyasyonu Takviye Amacıyla Selülozik Taşıyıcılar Üzerine Mikrobiyel Emprenyede Yeni DNA Teknikleri</a:t>
            </a:r>
            <a:r>
              <a:rPr lang="en-GB" sz="2400" dirty="0" smtClean="0"/>
              <a:t>”.  </a:t>
            </a:r>
            <a:r>
              <a:rPr lang="tr-TR" sz="2400" dirty="0" smtClean="0"/>
              <a:t>Başlangıç</a:t>
            </a:r>
            <a:r>
              <a:rPr lang="en-GB" sz="2400" dirty="0" smtClean="0"/>
              <a:t>: </a:t>
            </a:r>
            <a:r>
              <a:rPr lang="tr-TR" sz="2400" dirty="0" smtClean="0"/>
              <a:t>Şubat</a:t>
            </a:r>
            <a:r>
              <a:rPr lang="en-GB" sz="2400" dirty="0" smtClean="0"/>
              <a:t>/2014</a:t>
            </a:r>
            <a:endParaRPr lang="en-AU" altLang="en-US" sz="2400" dirty="0" smtClean="0">
              <a:solidFill>
                <a:schemeClr val="tx2"/>
              </a:solidFill>
            </a:endParaRPr>
          </a:p>
        </p:txBody>
      </p:sp>
      <p:pic>
        <p:nvPicPr>
          <p:cNvPr id="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29257" y="1766888"/>
            <a:ext cx="8601075" cy="1495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9257" y="3262312"/>
            <a:ext cx="8601075" cy="1438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952401" y="430530"/>
            <a:ext cx="1751201" cy="1228454"/>
          </a:xfrm>
          <a:prstGeom prst="rect">
            <a:avLst/>
          </a:prstGeom>
        </p:spPr>
      </p:pic>
    </p:spTree>
    <p:extLst>
      <p:ext uri="{BB962C8B-B14F-4D97-AF65-F5344CB8AC3E}">
        <p14:creationId xmlns="" xmlns:p14="http://schemas.microsoft.com/office/powerpoint/2010/main" val="27301641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AU" altLang="en-US" dirty="0">
                <a:latin typeface="Arial" panose="020B0604020202020204" pitchFamily="34" charset="0"/>
                <a:cs typeface="Arial" panose="020B0604020202020204" pitchFamily="34" charset="0"/>
              </a:rPr>
              <a:t>(c) Enretech Australasia P/L </a:t>
            </a:r>
            <a:r>
              <a:rPr lang="en-AU" altLang="en-US" dirty="0" smtClean="0">
                <a:latin typeface="Arial" panose="020B0604020202020204" pitchFamily="34" charset="0"/>
                <a:cs typeface="Arial" panose="020B0604020202020204" pitchFamily="34" charset="0"/>
              </a:rPr>
              <a:t>2014</a:t>
            </a:r>
            <a:endParaRPr lang="en-AU" alt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20E15A57-2FA1-4653-BF0B-5826C4EA1AF3}" type="slidenum">
              <a:rPr lang="en-AU" altLang="en-US">
                <a:latin typeface="Arial" panose="020B0604020202020204" pitchFamily="34" charset="0"/>
                <a:cs typeface="Arial" panose="020B0604020202020204" pitchFamily="34" charset="0"/>
              </a:rPr>
              <a:pPr>
                <a:defRPr/>
              </a:pPr>
              <a:t>51</a:t>
            </a:fld>
            <a:endParaRPr lang="en-AU" altLang="en-US" dirty="0">
              <a:latin typeface="Arial" panose="020B0604020202020204" pitchFamily="34" charset="0"/>
              <a:cs typeface="Arial" panose="020B0604020202020204" pitchFamily="34" charset="0"/>
            </a:endParaRPr>
          </a:p>
        </p:txBody>
      </p:sp>
      <p:sp>
        <p:nvSpPr>
          <p:cNvPr id="18436" name="Rectangle 2"/>
          <p:cNvSpPr>
            <a:spLocks noGrp="1" noChangeArrowheads="1"/>
          </p:cNvSpPr>
          <p:nvPr>
            <p:ph type="title"/>
          </p:nvPr>
        </p:nvSpPr>
        <p:spPr>
          <a:xfrm>
            <a:off x="914400" y="404813"/>
            <a:ext cx="5812971" cy="1143000"/>
          </a:xfrm>
        </p:spPr>
        <p:txBody>
          <a:bodyPr>
            <a:normAutofit fontScale="90000"/>
          </a:bodyPr>
          <a:lstStyle/>
          <a:p>
            <a:r>
              <a:rPr lang="en-AU" altLang="en-US" sz="5300" dirty="0" smtClean="0">
                <a:solidFill>
                  <a:srgbClr val="3DEAF7"/>
                </a:solidFill>
                <a:latin typeface="Arial" panose="020B0604020202020204" pitchFamily="34" charset="0"/>
                <a:cs typeface="Arial" panose="020B0604020202020204" pitchFamily="34" charset="0"/>
              </a:rPr>
              <a:t>REMEDIATOR</a:t>
            </a:r>
            <a:r>
              <a:rPr lang="en-AU" altLang="en-US" dirty="0" smtClean="0">
                <a:solidFill>
                  <a:srgbClr val="3DEAF7"/>
                </a:solidFill>
                <a:latin typeface="Arial" panose="020B0604020202020204" pitchFamily="34" charset="0"/>
                <a:cs typeface="Arial" panose="020B0604020202020204" pitchFamily="34" charset="0"/>
              </a:rPr>
              <a:t/>
            </a:r>
            <a:br>
              <a:rPr lang="en-AU" altLang="en-US" dirty="0" smtClean="0">
                <a:solidFill>
                  <a:srgbClr val="3DEAF7"/>
                </a:solidFill>
                <a:latin typeface="Arial" panose="020B0604020202020204" pitchFamily="34" charset="0"/>
                <a:cs typeface="Arial" panose="020B0604020202020204" pitchFamily="34" charset="0"/>
              </a:rPr>
            </a:br>
            <a:r>
              <a:rPr lang="en-AU" altLang="en-US" dirty="0" smtClean="0">
                <a:solidFill>
                  <a:srgbClr val="3DEAF7"/>
                </a:solidFill>
                <a:latin typeface="Arial" panose="020B0604020202020204" pitchFamily="34" charset="0"/>
                <a:cs typeface="Arial" panose="020B0604020202020204" pitchFamily="34" charset="0"/>
              </a:rPr>
              <a:t> </a:t>
            </a:r>
            <a:r>
              <a:rPr lang="tr-TR" altLang="en-US" sz="4000" dirty="0" smtClean="0">
                <a:solidFill>
                  <a:srgbClr val="3DEAF7"/>
                </a:solidFill>
              </a:rPr>
              <a:t>Teknolojik gelişme</a:t>
            </a:r>
            <a:endParaRPr lang="en-AU" altLang="en-US" sz="4000" dirty="0" smtClean="0">
              <a:solidFill>
                <a:srgbClr val="3DEAF7"/>
              </a:solidFill>
              <a:latin typeface="Arial" panose="020B0604020202020204" pitchFamily="34" charset="0"/>
              <a:cs typeface="Arial" panose="020B0604020202020204" pitchFamily="34" charset="0"/>
            </a:endParaRPr>
          </a:p>
        </p:txBody>
      </p:sp>
      <p:sp>
        <p:nvSpPr>
          <p:cNvPr id="18437" name="Rectangle 3"/>
          <p:cNvSpPr>
            <a:spLocks noGrp="1" noChangeArrowheads="1"/>
          </p:cNvSpPr>
          <p:nvPr>
            <p:ph type="body" idx="1"/>
          </p:nvPr>
        </p:nvSpPr>
        <p:spPr>
          <a:xfrm>
            <a:off x="750434" y="1965963"/>
            <a:ext cx="10653440" cy="4173579"/>
          </a:xfrm>
        </p:spPr>
        <p:txBody>
          <a:bodyPr>
            <a:noAutofit/>
          </a:bodyPr>
          <a:lstStyle/>
          <a:p>
            <a:pPr marL="0" lvl="0" indent="0">
              <a:lnSpc>
                <a:spcPct val="90000"/>
              </a:lnSpc>
              <a:buNone/>
            </a:pPr>
            <a:r>
              <a:rPr lang="en-GB" sz="2800" dirty="0" smtClean="0">
                <a:cs typeface="Arial" panose="020B0604020202020204" pitchFamily="34" charset="0"/>
              </a:rPr>
              <a:t>Remediator</a:t>
            </a:r>
            <a:r>
              <a:rPr lang="tr-TR" sz="2800" dirty="0" smtClean="0">
                <a:cs typeface="Arial" panose="020B0604020202020204" pitchFamily="34" charset="0"/>
              </a:rPr>
              <a:t> içinde bulunan mikrop çeşitiliğinin kirlenmiş sahada bulunan biyokütleye uyarlanması</a:t>
            </a:r>
            <a:r>
              <a:rPr lang="en-GB" sz="2800" dirty="0" smtClean="0">
                <a:cs typeface="Arial" panose="020B0604020202020204" pitchFamily="34" charset="0"/>
              </a:rPr>
              <a:t>.  </a:t>
            </a:r>
            <a:r>
              <a:rPr lang="tr-TR" sz="2800" dirty="0" smtClean="0">
                <a:cs typeface="Arial" panose="020B0604020202020204" pitchFamily="34" charset="0"/>
              </a:rPr>
              <a:t>Bu yöntemle hidrokarbon bozunmasında verim artışı sağlanır</a:t>
            </a:r>
            <a:r>
              <a:rPr lang="en-GB" sz="2800" dirty="0" smtClean="0">
                <a:cs typeface="Arial" panose="020B0604020202020204" pitchFamily="34" charset="0"/>
              </a:rPr>
              <a:t>.  </a:t>
            </a:r>
            <a:r>
              <a:rPr lang="tr-TR" sz="2800" dirty="0" smtClean="0">
                <a:cs typeface="Arial" panose="020B0604020202020204" pitchFamily="34" charset="0"/>
              </a:rPr>
              <a:t>Kullanılan </a:t>
            </a:r>
            <a:r>
              <a:rPr lang="en-GB" sz="2800" dirty="0" smtClean="0">
                <a:cs typeface="Arial" panose="020B0604020202020204" pitchFamily="34" charset="0"/>
              </a:rPr>
              <a:t>DNA </a:t>
            </a:r>
            <a:r>
              <a:rPr lang="tr-TR" sz="2800" dirty="0" smtClean="0">
                <a:cs typeface="Arial" panose="020B0604020202020204" pitchFamily="34" charset="0"/>
              </a:rPr>
              <a:t>teknolojileri:</a:t>
            </a:r>
            <a:endParaRPr lang="en-GB" sz="2400" dirty="0" smtClean="0">
              <a:cs typeface="Arial" panose="020B0604020202020204" pitchFamily="34" charset="0"/>
            </a:endParaRPr>
          </a:p>
          <a:p>
            <a:pPr marL="2863850" lvl="0" indent="-342900">
              <a:lnSpc>
                <a:spcPct val="90000"/>
              </a:lnSpc>
              <a:buClr>
                <a:schemeClr val="tx1"/>
              </a:buClr>
              <a:buFont typeface="Arial" panose="020B0604020202020204" pitchFamily="34" charset="0"/>
              <a:buChar char="•"/>
            </a:pPr>
            <a:r>
              <a:rPr lang="en-GB" sz="2400" dirty="0" smtClean="0">
                <a:cs typeface="Arial" panose="020B0604020202020204" pitchFamily="34" charset="0"/>
              </a:rPr>
              <a:t>DNA </a:t>
            </a:r>
            <a:r>
              <a:rPr lang="tr-TR" sz="2400" dirty="0" smtClean="0">
                <a:cs typeface="Arial" panose="020B0604020202020204" pitchFamily="34" charset="0"/>
              </a:rPr>
              <a:t>ekstraksiyonu</a:t>
            </a:r>
            <a:endParaRPr lang="en-GB" sz="2400" dirty="0">
              <a:cs typeface="Arial" panose="020B0604020202020204" pitchFamily="34" charset="0"/>
            </a:endParaRPr>
          </a:p>
          <a:p>
            <a:pPr marL="2863850" lvl="0" indent="-342900">
              <a:lnSpc>
                <a:spcPct val="90000"/>
              </a:lnSpc>
              <a:buClr>
                <a:schemeClr val="tx1"/>
              </a:buClr>
              <a:buFont typeface="Arial" panose="020B0604020202020204" pitchFamily="34" charset="0"/>
              <a:buChar char="•"/>
            </a:pPr>
            <a:r>
              <a:rPr lang="en-GB" sz="2400" dirty="0" smtClean="0">
                <a:cs typeface="Arial" panose="020B0604020202020204" pitchFamily="34" charset="0"/>
              </a:rPr>
              <a:t>16S </a:t>
            </a:r>
            <a:r>
              <a:rPr lang="en-GB" sz="2400" dirty="0" err="1">
                <a:cs typeface="Arial" panose="020B0604020202020204" pitchFamily="34" charset="0"/>
              </a:rPr>
              <a:t>rRNA</a:t>
            </a:r>
            <a:r>
              <a:rPr lang="en-GB" sz="2400" dirty="0">
                <a:cs typeface="Arial" panose="020B0604020202020204" pitchFamily="34" charset="0"/>
              </a:rPr>
              <a:t> </a:t>
            </a:r>
            <a:r>
              <a:rPr lang="tr-TR" sz="2400" dirty="0" smtClean="0">
                <a:cs typeface="Arial" panose="020B0604020202020204" pitchFamily="34" charset="0"/>
              </a:rPr>
              <a:t>geninde PCR yükseltilmesi</a:t>
            </a:r>
            <a:r>
              <a:rPr lang="en-GB" sz="2400" dirty="0" smtClean="0">
                <a:cs typeface="Arial" panose="020B0604020202020204" pitchFamily="34" charset="0"/>
              </a:rPr>
              <a:t>,</a:t>
            </a:r>
            <a:endParaRPr lang="en-GB" sz="2400" dirty="0">
              <a:cs typeface="Arial" panose="020B0604020202020204" pitchFamily="34" charset="0"/>
            </a:endParaRPr>
          </a:p>
          <a:p>
            <a:pPr marL="2863850" lvl="0" indent="-342900">
              <a:lnSpc>
                <a:spcPct val="90000"/>
              </a:lnSpc>
              <a:buClr>
                <a:schemeClr val="tx1"/>
              </a:buClr>
              <a:buFont typeface="Arial" panose="020B0604020202020204" pitchFamily="34" charset="0"/>
              <a:buChar char="•"/>
            </a:pPr>
            <a:r>
              <a:rPr lang="en-GB" sz="2400" dirty="0" smtClean="0">
                <a:cs typeface="Arial" panose="020B0604020202020204" pitchFamily="34" charset="0"/>
              </a:rPr>
              <a:t>P</a:t>
            </a:r>
            <a:r>
              <a:rPr lang="tr-TR" sz="2400" dirty="0" smtClean="0">
                <a:cs typeface="Arial" panose="020B0604020202020204" pitchFamily="34" charset="0"/>
              </a:rPr>
              <a:t>iro-ardıştırma</a:t>
            </a:r>
            <a:endParaRPr lang="en-GB" sz="2400" dirty="0">
              <a:cs typeface="Arial" panose="020B0604020202020204" pitchFamily="34" charset="0"/>
            </a:endParaRPr>
          </a:p>
          <a:p>
            <a:pPr marL="2863850" lvl="0" indent="-342900">
              <a:lnSpc>
                <a:spcPct val="90000"/>
              </a:lnSpc>
              <a:buClr>
                <a:schemeClr val="tx1"/>
              </a:buClr>
              <a:buFont typeface="Arial" panose="020B0604020202020204" pitchFamily="34" charset="0"/>
              <a:buChar char="•"/>
            </a:pPr>
            <a:r>
              <a:rPr lang="en-GB" sz="2400" dirty="0" smtClean="0">
                <a:cs typeface="Arial" panose="020B0604020202020204" pitchFamily="34" charset="0"/>
              </a:rPr>
              <a:t>DNA </a:t>
            </a:r>
            <a:r>
              <a:rPr lang="tr-TR" sz="2400" dirty="0" smtClean="0">
                <a:cs typeface="Arial" panose="020B0604020202020204" pitchFamily="34" charset="0"/>
              </a:rPr>
              <a:t>rekoltesi</a:t>
            </a:r>
            <a:endParaRPr lang="en-GB" sz="2400" dirty="0" smtClean="0">
              <a:cs typeface="Arial" panose="020B0604020202020204" pitchFamily="34" charset="0"/>
            </a:endParaRPr>
          </a:p>
          <a:p>
            <a:pPr marL="2863850" lvl="0" indent="-342900">
              <a:lnSpc>
                <a:spcPct val="90000"/>
              </a:lnSpc>
              <a:buClr>
                <a:schemeClr val="tx1"/>
              </a:buClr>
              <a:buFont typeface="Arial" panose="020B0604020202020204" pitchFamily="34" charset="0"/>
              <a:buChar char="•"/>
            </a:pPr>
            <a:r>
              <a:rPr lang="tr-TR" sz="2400" dirty="0" smtClean="0">
                <a:cs typeface="Arial" panose="020B0604020202020204" pitchFamily="34" charset="0"/>
              </a:rPr>
              <a:t>Jel</a:t>
            </a:r>
            <a:r>
              <a:rPr lang="en-GB" sz="2400" dirty="0" smtClean="0">
                <a:cs typeface="Arial" panose="020B0604020202020204" pitchFamily="34" charset="0"/>
              </a:rPr>
              <a:t> </a:t>
            </a:r>
            <a:r>
              <a:rPr lang="en-GB" sz="2400" dirty="0" err="1" smtClean="0">
                <a:cs typeface="Arial" panose="020B0604020202020204" pitchFamily="34" charset="0"/>
              </a:rPr>
              <a:t>ele</a:t>
            </a:r>
            <a:r>
              <a:rPr lang="tr-TR" sz="2400" dirty="0" smtClean="0">
                <a:cs typeface="Arial" panose="020B0604020202020204" pitchFamily="34" charset="0"/>
              </a:rPr>
              <a:t>ktroforesisi</a:t>
            </a:r>
            <a:endParaRPr lang="en-GB" sz="2400" dirty="0" smtClean="0">
              <a:cs typeface="Arial" panose="020B0604020202020204" pitchFamily="34" charset="0"/>
            </a:endParaRPr>
          </a:p>
          <a:p>
            <a:pPr marL="2863850" lvl="0" indent="-342900">
              <a:lnSpc>
                <a:spcPct val="90000"/>
              </a:lnSpc>
              <a:buClr>
                <a:schemeClr val="tx1"/>
              </a:buClr>
              <a:buFont typeface="Arial" panose="020B0604020202020204" pitchFamily="34" charset="0"/>
              <a:buChar char="•"/>
            </a:pPr>
            <a:r>
              <a:rPr lang="tr-TR" sz="2400" dirty="0" smtClean="0">
                <a:cs typeface="Arial" panose="020B0604020202020204" pitchFamily="34" charset="0"/>
              </a:rPr>
              <a:t>Nicel</a:t>
            </a:r>
            <a:r>
              <a:rPr lang="en-GB" sz="2400" dirty="0" smtClean="0">
                <a:cs typeface="Arial" panose="020B0604020202020204" pitchFamily="34" charset="0"/>
              </a:rPr>
              <a:t> </a:t>
            </a:r>
            <a:r>
              <a:rPr lang="en-GB" sz="2400" dirty="0" smtClean="0">
                <a:cs typeface="Arial" panose="020B0604020202020204" pitchFamily="34" charset="0"/>
              </a:rPr>
              <a:t>PCR</a:t>
            </a:r>
          </a:p>
        </p:txBody>
      </p:sp>
    </p:spTree>
    <p:extLst>
      <p:ext uri="{BB962C8B-B14F-4D97-AF65-F5344CB8AC3E}">
        <p14:creationId xmlns="" xmlns:p14="http://schemas.microsoft.com/office/powerpoint/2010/main" val="5000748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52</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9" name="Rectangle 2"/>
          <p:cNvSpPr txBox="1">
            <a:spLocks noChangeArrowheads="1"/>
          </p:cNvSpPr>
          <p:nvPr/>
        </p:nvSpPr>
        <p:spPr>
          <a:xfrm>
            <a:off x="1313407" y="574629"/>
            <a:ext cx="6324600" cy="2971800"/>
          </a:xfrm>
          <a:prstGeom prst="rect">
            <a:avLst/>
          </a:prstGeom>
          <a:gradFill>
            <a:gsLst>
              <a:gs pos="0">
                <a:schemeClr val="bg2">
                  <a:tint val="78000"/>
                  <a:satMod val="220000"/>
                </a:schemeClr>
              </a:gs>
              <a:gs pos="100000">
                <a:schemeClr val="bg2">
                  <a:shade val="35000"/>
                  <a:satMod val="155000"/>
                </a:schemeClr>
              </a:gs>
            </a:gsLst>
            <a:path path="circle">
              <a:fillToRect l="60000" t="50000" r="40000" b="50000"/>
            </a:path>
          </a:gradFill>
        </p:spPr>
        <p:txBody>
          <a:bodyPr vert="horz" lIns="45720" rIns="4572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7200" b="1" i="0" u="none" strike="noStrike" kern="1200" cap="none" spc="0" normalizeH="0" baseline="0" noProof="0" dirty="0" smtClean="0">
                <a:ln>
                  <a:noFill/>
                </a:ln>
                <a:solidFill>
                  <a:srgbClr val="FF0000"/>
                </a:solidFill>
                <a:effectLst/>
                <a:uLnTx/>
                <a:uFillTx/>
                <a:latin typeface="+mj-lt"/>
                <a:ea typeface="+mj-ea"/>
                <a:cs typeface="+mj-cs"/>
              </a:rPr>
              <a:t>EN</a:t>
            </a:r>
            <a:r>
              <a:rPr kumimoji="0" lang="en-AU" sz="7200" b="0" i="0" u="none" strike="noStrike" kern="1200" cap="none" spc="0" normalizeH="0" baseline="0" noProof="0" dirty="0" smtClean="0">
                <a:ln>
                  <a:noFill/>
                </a:ln>
                <a:solidFill>
                  <a:srgbClr val="3DEAF7"/>
                </a:solidFill>
                <a:effectLst/>
                <a:uLnTx/>
                <a:uFillTx/>
                <a:latin typeface="+mj-lt"/>
                <a:ea typeface="+mj-ea"/>
                <a:cs typeface="+mj-cs"/>
              </a:rPr>
              <a:t>vironmental</a:t>
            </a:r>
            <a:r>
              <a:rPr kumimoji="0" lang="en-AU" sz="7200" b="0" i="0" u="none" strike="noStrike" kern="1200" cap="none" spc="0" normalizeH="0" baseline="0" noProof="0" dirty="0" smtClean="0">
                <a:ln>
                  <a:noFill/>
                </a:ln>
                <a:solidFill>
                  <a:schemeClr val="folHlink"/>
                </a:solidFill>
                <a:effectLst/>
                <a:uLnTx/>
                <a:uFillTx/>
                <a:latin typeface="+mj-lt"/>
                <a:ea typeface="+mj-ea"/>
                <a:cs typeface="+mj-cs"/>
              </a:rPr>
              <a:t/>
            </a:r>
            <a:br>
              <a:rPr kumimoji="0" lang="en-AU" sz="7200" b="0" i="0" u="none" strike="noStrike" kern="1200" cap="none" spc="0" normalizeH="0" baseline="0" noProof="0" dirty="0" smtClean="0">
                <a:ln>
                  <a:noFill/>
                </a:ln>
                <a:solidFill>
                  <a:schemeClr val="folHlink"/>
                </a:solidFill>
                <a:effectLst/>
                <a:uLnTx/>
                <a:uFillTx/>
                <a:latin typeface="+mj-lt"/>
                <a:ea typeface="+mj-ea"/>
                <a:cs typeface="+mj-cs"/>
              </a:rPr>
            </a:br>
            <a:r>
              <a:rPr kumimoji="0" lang="en-AU" sz="7200" b="0" i="0" u="none" strike="noStrike" kern="1200" cap="none" spc="0" normalizeH="0" baseline="0" noProof="0" dirty="0" smtClean="0">
                <a:ln>
                  <a:noFill/>
                </a:ln>
                <a:solidFill>
                  <a:schemeClr val="folHlink"/>
                </a:solidFill>
                <a:effectLst/>
                <a:uLnTx/>
                <a:uFillTx/>
                <a:latin typeface="+mj-lt"/>
                <a:ea typeface="+mj-ea"/>
                <a:cs typeface="+mj-cs"/>
              </a:rPr>
              <a:t> </a:t>
            </a:r>
            <a:r>
              <a:rPr kumimoji="0" lang="en-AU" sz="7200" b="1" i="0" u="none" strike="noStrike" kern="1200" cap="none" spc="0" normalizeH="0" baseline="0" noProof="0" dirty="0" smtClean="0">
                <a:ln>
                  <a:noFill/>
                </a:ln>
                <a:solidFill>
                  <a:srgbClr val="FF0000"/>
                </a:solidFill>
                <a:effectLst/>
                <a:uLnTx/>
                <a:uFillTx/>
                <a:latin typeface="+mj-lt"/>
                <a:ea typeface="+mj-ea"/>
                <a:cs typeface="+mj-cs"/>
              </a:rPr>
              <a:t>RE</a:t>
            </a:r>
            <a:r>
              <a:rPr kumimoji="0" lang="en-AU" sz="7200" b="0" i="0" u="none" strike="noStrike" kern="1200" cap="none" spc="0" normalizeH="0" baseline="0" noProof="0" dirty="0" smtClean="0">
                <a:ln>
                  <a:noFill/>
                </a:ln>
                <a:solidFill>
                  <a:srgbClr val="3DEAF7"/>
                </a:solidFill>
                <a:effectLst/>
                <a:uLnTx/>
                <a:uFillTx/>
                <a:latin typeface="+mj-lt"/>
                <a:ea typeface="+mj-ea"/>
                <a:cs typeface="+mj-cs"/>
              </a:rPr>
              <a:t>mediation</a:t>
            </a:r>
            <a:r>
              <a:rPr kumimoji="0" lang="en-AU" sz="7200" b="0" i="0" u="none" strike="noStrike" kern="1200" cap="none" spc="0" normalizeH="0" baseline="0" noProof="0" dirty="0" smtClean="0">
                <a:ln>
                  <a:noFill/>
                </a:ln>
                <a:solidFill>
                  <a:schemeClr val="folHlink"/>
                </a:solidFill>
                <a:effectLst/>
                <a:uLnTx/>
                <a:uFillTx/>
                <a:latin typeface="+mj-lt"/>
                <a:ea typeface="+mj-ea"/>
                <a:cs typeface="+mj-cs"/>
              </a:rPr>
              <a:t/>
            </a:r>
            <a:br>
              <a:rPr kumimoji="0" lang="en-AU" sz="7200" b="0" i="0" u="none" strike="noStrike" kern="1200" cap="none" spc="0" normalizeH="0" baseline="0" noProof="0" dirty="0" smtClean="0">
                <a:ln>
                  <a:noFill/>
                </a:ln>
                <a:solidFill>
                  <a:schemeClr val="folHlink"/>
                </a:solidFill>
                <a:effectLst/>
                <a:uLnTx/>
                <a:uFillTx/>
                <a:latin typeface="+mj-lt"/>
                <a:ea typeface="+mj-ea"/>
                <a:cs typeface="+mj-cs"/>
              </a:rPr>
            </a:br>
            <a:r>
              <a:rPr kumimoji="0" lang="en-AU" sz="7200" b="0" i="0" u="none" strike="noStrike" kern="1200" cap="none" spc="0" normalizeH="0" baseline="0" noProof="0" dirty="0" smtClean="0">
                <a:ln>
                  <a:noFill/>
                </a:ln>
                <a:solidFill>
                  <a:schemeClr val="folHlink"/>
                </a:solidFill>
                <a:effectLst/>
                <a:uLnTx/>
                <a:uFillTx/>
                <a:latin typeface="+mj-lt"/>
                <a:ea typeface="+mj-ea"/>
                <a:cs typeface="+mj-cs"/>
              </a:rPr>
              <a:t>  </a:t>
            </a:r>
            <a:r>
              <a:rPr kumimoji="0" lang="en-AU" sz="7200" b="1" i="0" u="none" strike="noStrike" kern="1200" cap="none" spc="0" normalizeH="0" baseline="0" noProof="0" dirty="0" smtClean="0">
                <a:ln>
                  <a:noFill/>
                </a:ln>
                <a:solidFill>
                  <a:srgbClr val="FF0000"/>
                </a:solidFill>
                <a:effectLst/>
                <a:uLnTx/>
                <a:uFillTx/>
                <a:latin typeface="+mj-lt"/>
                <a:ea typeface="+mj-ea"/>
                <a:cs typeface="+mj-cs"/>
              </a:rPr>
              <a:t>TECH</a:t>
            </a:r>
            <a:r>
              <a:rPr kumimoji="0" lang="en-AU" sz="7200" b="0" i="0" u="none" strike="noStrike" kern="1200" cap="none" spc="0" normalizeH="0" baseline="0" noProof="0" dirty="0" smtClean="0">
                <a:ln>
                  <a:noFill/>
                </a:ln>
                <a:solidFill>
                  <a:srgbClr val="3DEAF7"/>
                </a:solidFill>
                <a:effectLst/>
                <a:uLnTx/>
                <a:uFillTx/>
                <a:latin typeface="+mj-lt"/>
                <a:ea typeface="+mj-ea"/>
                <a:cs typeface="+mj-cs"/>
              </a:rPr>
              <a:t>nology</a:t>
            </a:r>
          </a:p>
        </p:txBody>
      </p:sp>
      <p:sp>
        <p:nvSpPr>
          <p:cNvPr id="11" name="Rectangle 10"/>
          <p:cNvSpPr/>
          <p:nvPr/>
        </p:nvSpPr>
        <p:spPr>
          <a:xfrm>
            <a:off x="1349829" y="3745915"/>
            <a:ext cx="4894217" cy="646331"/>
          </a:xfrm>
          <a:prstGeom prst="rect">
            <a:avLst/>
          </a:prstGeom>
        </p:spPr>
        <p:txBody>
          <a:bodyPr wrap="square">
            <a:spAutoFit/>
          </a:bodyPr>
          <a:lstStyle/>
          <a:p>
            <a:r>
              <a:rPr lang="tr-TR" sz="3600" dirty="0" smtClean="0"/>
              <a:t>Teşekkürler</a:t>
            </a:r>
            <a:endParaRPr lang="en-US" sz="3600"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29897" y="2755470"/>
            <a:ext cx="2438400" cy="3273552"/>
          </a:xfrm>
          <a:prstGeom prst="rect">
            <a:avLst/>
          </a:prstGeom>
        </p:spPr>
      </p:pic>
    </p:spTree>
    <p:extLst>
      <p:ext uri="{BB962C8B-B14F-4D97-AF65-F5344CB8AC3E}">
        <p14:creationId xmlns="" xmlns:p14="http://schemas.microsoft.com/office/powerpoint/2010/main" val="142815408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6</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4" name="Rectangle 6"/>
          <p:cNvSpPr>
            <a:spLocks noGrp="1" noChangeArrowheads="1"/>
          </p:cNvSpPr>
          <p:nvPr>
            <p:ph type="title"/>
          </p:nvPr>
        </p:nvSpPr>
        <p:spPr>
          <a:xfrm>
            <a:off x="431800" y="260350"/>
            <a:ext cx="10363200" cy="1143000"/>
          </a:xfrm>
          <a:noFill/>
        </p:spPr>
        <p:txBody>
          <a:bodyPr>
            <a:normAutofit fontScale="90000"/>
          </a:bodyPr>
          <a:lstStyle/>
          <a:p>
            <a:pPr eaLnBrk="1" hangingPunct="1"/>
            <a:r>
              <a:rPr lang="tr-TR" dirty="0" smtClean="0">
                <a:solidFill>
                  <a:srgbClr val="3DEAF7"/>
                </a:solidFill>
              </a:rPr>
              <a:t>BİYOREMEDYASYON (Biyo-sağaltım)</a:t>
            </a:r>
            <a:r>
              <a:rPr lang="en-AU" dirty="0" smtClean="0">
                <a:solidFill>
                  <a:srgbClr val="3DEAF7"/>
                </a:solidFill>
              </a:rPr>
              <a:t/>
            </a:r>
            <a:br>
              <a:rPr lang="en-AU" dirty="0" smtClean="0">
                <a:solidFill>
                  <a:srgbClr val="3DEAF7"/>
                </a:solidFill>
              </a:rPr>
            </a:br>
            <a:r>
              <a:rPr lang="tr-TR" sz="4000" dirty="0" smtClean="0">
                <a:solidFill>
                  <a:srgbClr val="3DEAF7"/>
                </a:solidFill>
              </a:rPr>
              <a:t>Yararları</a:t>
            </a:r>
            <a:endParaRPr lang="en-AU" sz="4000" dirty="0" smtClean="0">
              <a:solidFill>
                <a:srgbClr val="3DEAF7"/>
              </a:solidFill>
            </a:endParaRPr>
          </a:p>
        </p:txBody>
      </p:sp>
      <p:sp>
        <p:nvSpPr>
          <p:cNvPr id="10" name="Rectangle 5"/>
          <p:cNvSpPr>
            <a:spLocks noChangeArrowheads="1"/>
          </p:cNvSpPr>
          <p:nvPr/>
        </p:nvSpPr>
        <p:spPr bwMode="auto">
          <a:xfrm>
            <a:off x="274321" y="1484783"/>
            <a:ext cx="10570786" cy="4832092"/>
          </a:xfrm>
          <a:prstGeom prst="rect">
            <a:avLst/>
          </a:prstGeom>
          <a:noFill/>
          <a:ln w="12700">
            <a:noFill/>
            <a:miter lim="800000"/>
            <a:headEnd/>
            <a:tailEnd/>
          </a:ln>
        </p:spPr>
        <p:txBody>
          <a:bodyPr wrap="square">
            <a:spAutoFit/>
          </a:bodyPr>
          <a:lstStyle/>
          <a:p>
            <a:pPr marL="444500" lvl="1" algn="l"/>
            <a:r>
              <a:rPr lang="en-US" sz="2800" dirty="0" smtClean="0"/>
              <a:t>Remediator</a:t>
            </a:r>
            <a:r>
              <a:rPr lang="tr-TR" sz="2800" dirty="0" smtClean="0"/>
              <a:t>, toprakta doğal olarak bulunan mikropları kullandığından </a:t>
            </a:r>
            <a:r>
              <a:rPr lang="en-US" sz="2800" dirty="0" smtClean="0"/>
              <a:t> </a:t>
            </a:r>
            <a:r>
              <a:rPr lang="tr-TR" sz="2800" dirty="0" smtClean="0"/>
              <a:t>tamamen güvenlidir ve sahadaki personel veya çevre halkı için hiçbir tehdit oluşturmaz. Diğer avantajları:</a:t>
            </a:r>
            <a:endParaRPr lang="en-US" sz="2800" dirty="0" smtClean="0"/>
          </a:p>
          <a:p>
            <a:pPr marL="901700" lvl="1" indent="-444500" algn="l"/>
            <a:endParaRPr lang="en-US" sz="2800" dirty="0" smtClean="0"/>
          </a:p>
          <a:p>
            <a:pPr marL="901700" lvl="1" indent="-444500">
              <a:buFont typeface="Wingdings" pitchFamily="2" charset="2"/>
              <a:buChar char="§"/>
            </a:pPr>
            <a:r>
              <a:rPr lang="tr-TR" sz="2800" dirty="0" smtClean="0">
                <a:solidFill>
                  <a:prstClr val="white"/>
                </a:solidFill>
              </a:rPr>
              <a:t>“Kazma ve</a:t>
            </a:r>
            <a:r>
              <a:rPr lang="en-US" sz="2800" dirty="0" smtClean="0">
                <a:solidFill>
                  <a:prstClr val="white"/>
                </a:solidFill>
              </a:rPr>
              <a:t> </a:t>
            </a:r>
            <a:r>
              <a:rPr lang="tr-TR" sz="2800" dirty="0" smtClean="0">
                <a:solidFill>
                  <a:prstClr val="white"/>
                </a:solidFill>
              </a:rPr>
              <a:t>taşıma</a:t>
            </a:r>
            <a:r>
              <a:rPr lang="en-US" sz="2800" dirty="0" smtClean="0">
                <a:solidFill>
                  <a:prstClr val="white"/>
                </a:solidFill>
              </a:rPr>
              <a:t>”</a:t>
            </a:r>
            <a:r>
              <a:rPr lang="tr-TR" sz="2800" dirty="0" smtClean="0">
                <a:solidFill>
                  <a:prstClr val="white"/>
                </a:solidFill>
              </a:rPr>
              <a:t> işlemlerine gerek kalmaz </a:t>
            </a:r>
          </a:p>
          <a:p>
            <a:pPr marL="901700" lvl="1" indent="-444500">
              <a:buFont typeface="Wingdings" pitchFamily="2" charset="2"/>
              <a:buChar char="§"/>
            </a:pPr>
            <a:r>
              <a:rPr lang="tr-TR" sz="2800" dirty="0" smtClean="0"/>
              <a:t>Hiçbir tehlikeli kimyasal madde kullanılmaz</a:t>
            </a:r>
            <a:endParaRPr lang="en-US" sz="2800" dirty="0" smtClean="0"/>
          </a:p>
          <a:p>
            <a:pPr marL="901700" lvl="1" indent="-444500">
              <a:buFont typeface="Wingdings" pitchFamily="2" charset="2"/>
              <a:buChar char="§"/>
            </a:pPr>
            <a:r>
              <a:rPr lang="tr-TR" sz="2800" dirty="0" smtClean="0">
                <a:solidFill>
                  <a:prstClr val="white"/>
                </a:solidFill>
              </a:rPr>
              <a:t>Katkı olarak kullanılan besin maddeleri yaygın tarımsal gübrelere benzer</a:t>
            </a:r>
            <a:endParaRPr lang="en-US" sz="2800" dirty="0" smtClean="0"/>
          </a:p>
          <a:p>
            <a:pPr marL="901700" lvl="1" indent="-444500">
              <a:buFont typeface="Wingdings" pitchFamily="2" charset="2"/>
              <a:buChar char="§"/>
            </a:pPr>
            <a:r>
              <a:rPr lang="tr-TR" sz="2800" dirty="0" smtClean="0">
                <a:solidFill>
                  <a:prstClr val="white"/>
                </a:solidFill>
              </a:rPr>
              <a:t>Zararlı bileşikler suya ve zararsız gazlara dönüşür.</a:t>
            </a:r>
            <a:endParaRPr lang="en-US" sz="2800" dirty="0" smtClean="0"/>
          </a:p>
          <a:p>
            <a:pPr marL="444500" lvl="1" algn="l"/>
            <a:endParaRPr lang="en-US" sz="2800" dirty="0" smtClean="0"/>
          </a:p>
          <a:p>
            <a:pPr marL="901700" lvl="1" indent="-444500" algn="l"/>
            <a:endParaRPr lang="en-US" sz="2800" b="1" dirty="0">
              <a:solidFill>
                <a:schemeClr val="accent1">
                  <a:lumMod val="20000"/>
                  <a:lumOff val="80000"/>
                </a:schemeClr>
              </a:solidFil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7</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4" name="Rectangle 6"/>
          <p:cNvSpPr>
            <a:spLocks noGrp="1" noChangeArrowheads="1"/>
          </p:cNvSpPr>
          <p:nvPr>
            <p:ph type="title"/>
          </p:nvPr>
        </p:nvSpPr>
        <p:spPr>
          <a:xfrm>
            <a:off x="431800" y="260350"/>
            <a:ext cx="10363200" cy="1143000"/>
          </a:xfrm>
          <a:noFill/>
        </p:spPr>
        <p:txBody>
          <a:bodyPr>
            <a:normAutofit fontScale="90000"/>
          </a:bodyPr>
          <a:lstStyle/>
          <a:p>
            <a:r>
              <a:rPr lang="tr-TR" dirty="0" smtClean="0">
                <a:solidFill>
                  <a:srgbClr val="3DEAF7"/>
                </a:solidFill>
              </a:rPr>
              <a:t>BİYOREMEDYASYON (Biyo-sağaltım)</a:t>
            </a:r>
            <a:r>
              <a:rPr lang="en-AU" dirty="0" smtClean="0">
                <a:solidFill>
                  <a:srgbClr val="3DEAF7"/>
                </a:solidFill>
              </a:rPr>
              <a:t/>
            </a:r>
            <a:br>
              <a:rPr lang="en-AU" dirty="0" smtClean="0">
                <a:solidFill>
                  <a:srgbClr val="3DEAF7"/>
                </a:solidFill>
              </a:rPr>
            </a:br>
            <a:r>
              <a:rPr lang="tr-TR" sz="4000" dirty="0" smtClean="0">
                <a:solidFill>
                  <a:srgbClr val="3DEAF7"/>
                </a:solidFill>
              </a:rPr>
              <a:t>Yararları</a:t>
            </a:r>
            <a:endParaRPr lang="en-AU" sz="4000" dirty="0" smtClean="0">
              <a:solidFill>
                <a:srgbClr val="3DEAF7"/>
              </a:solidFill>
            </a:endParaRPr>
          </a:p>
        </p:txBody>
      </p:sp>
      <p:sp>
        <p:nvSpPr>
          <p:cNvPr id="10" name="Rectangle 5"/>
          <p:cNvSpPr>
            <a:spLocks noChangeArrowheads="1"/>
          </p:cNvSpPr>
          <p:nvPr/>
        </p:nvSpPr>
        <p:spPr bwMode="auto">
          <a:xfrm>
            <a:off x="313510" y="2477560"/>
            <a:ext cx="10570786" cy="3108543"/>
          </a:xfrm>
          <a:prstGeom prst="rect">
            <a:avLst/>
          </a:prstGeom>
          <a:noFill/>
          <a:ln w="12700">
            <a:noFill/>
            <a:miter lim="800000"/>
            <a:headEnd/>
            <a:tailEnd/>
          </a:ln>
        </p:spPr>
        <p:txBody>
          <a:bodyPr wrap="square">
            <a:spAutoFit/>
          </a:bodyPr>
          <a:lstStyle/>
          <a:p>
            <a:pPr marL="901700" lvl="1" indent="-444500">
              <a:buFont typeface="Wingdings" pitchFamily="2" charset="2"/>
              <a:buChar char="§"/>
            </a:pPr>
            <a:r>
              <a:rPr lang="tr-TR" sz="2800" dirty="0" smtClean="0"/>
              <a:t>Kirlenmeler yerinde temizlenebilir </a:t>
            </a:r>
            <a:r>
              <a:rPr lang="en-US" sz="2800" dirty="0" smtClean="0"/>
              <a:t>(</a:t>
            </a:r>
            <a:r>
              <a:rPr lang="tr-TR" sz="2800" dirty="0" smtClean="0"/>
              <a:t>taşımaya gerek kalmaz</a:t>
            </a:r>
            <a:r>
              <a:rPr lang="en-US" sz="2800" dirty="0" smtClean="0"/>
              <a:t>)</a:t>
            </a:r>
          </a:p>
          <a:p>
            <a:pPr marL="901700" lvl="1" indent="-444500" algn="l">
              <a:buFont typeface="Wingdings" pitchFamily="2" charset="2"/>
              <a:buChar char="§"/>
            </a:pPr>
            <a:r>
              <a:rPr lang="tr-TR" sz="2800" dirty="0" smtClean="0"/>
              <a:t>Personel kirletici maddelerle temas etmez</a:t>
            </a:r>
            <a:endParaRPr lang="en-US" sz="2800" dirty="0" smtClean="0"/>
          </a:p>
          <a:p>
            <a:pPr marL="901700" lvl="1" indent="-444500" algn="l">
              <a:buFont typeface="Wingdings" pitchFamily="2" charset="2"/>
              <a:buChar char="§"/>
            </a:pPr>
            <a:r>
              <a:rPr lang="tr-TR" sz="2800" dirty="0" smtClean="0"/>
              <a:t>Atıklar ya tamamen bertaraf edilir ya da daha emniyetli bir atık sınıflandırmasına geçer</a:t>
            </a:r>
            <a:endParaRPr lang="en-US" sz="2800" dirty="0" smtClean="0"/>
          </a:p>
          <a:p>
            <a:pPr marL="901700" lvl="1" indent="-444500" algn="l">
              <a:buFont typeface="Wingdings" pitchFamily="2" charset="2"/>
              <a:buChar char="§"/>
            </a:pPr>
            <a:r>
              <a:rPr lang="tr-TR" sz="2800" dirty="0" smtClean="0"/>
              <a:t>Daha az işçilik ve ekipman gerektirir</a:t>
            </a:r>
            <a:endParaRPr lang="en-US" sz="2800" dirty="0" smtClean="0"/>
          </a:p>
          <a:p>
            <a:pPr marL="901700" lvl="1" indent="-444500" algn="l">
              <a:buFont typeface="Wingdings" pitchFamily="2" charset="2"/>
              <a:buChar char="§"/>
            </a:pPr>
            <a:r>
              <a:rPr lang="tr-TR" sz="2800" dirty="0" smtClean="0"/>
              <a:t>Maliyeti diğer uygulamalara göre daha düşüktür</a:t>
            </a:r>
            <a:endParaRPr lang="en-US" sz="2800" dirty="0" smtClean="0"/>
          </a:p>
          <a:p>
            <a:pPr marL="901700" lvl="1" indent="-444500" algn="l">
              <a:buFont typeface="Wingdings" pitchFamily="2" charset="2"/>
              <a:buChar char="§"/>
            </a:pPr>
            <a:r>
              <a:rPr lang="tr-TR" sz="2800" dirty="0" smtClean="0"/>
              <a:t>Yaygın olarak kabul görmüş bir uygulamadır</a:t>
            </a:r>
            <a:endParaRPr lang="en-US" sz="2800" b="1" dirty="0">
              <a:solidFill>
                <a:schemeClr val="accent1">
                  <a:lumMod val="20000"/>
                  <a:lumOff val="80000"/>
                </a:schemeClr>
              </a:solidFil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8</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274321" y="1484783"/>
            <a:ext cx="10570786" cy="4832092"/>
          </a:xfrm>
          <a:prstGeom prst="rect">
            <a:avLst/>
          </a:prstGeom>
          <a:noFill/>
          <a:ln w="12700">
            <a:noFill/>
            <a:miter lim="800000"/>
            <a:headEnd/>
            <a:tailEnd/>
          </a:ln>
        </p:spPr>
        <p:txBody>
          <a:bodyPr wrap="square">
            <a:spAutoFit/>
          </a:bodyPr>
          <a:lstStyle/>
          <a:p>
            <a:pPr marL="444500" lvl="1" algn="l"/>
            <a:r>
              <a:rPr lang="tr-TR" sz="2800" dirty="0" smtClean="0"/>
              <a:t>Biyoremedyasyon, aşağıda belirtilenler dahil olmak üzere çeşitli organik kimyasal maddelerin arıtılması için uygundur:</a:t>
            </a:r>
            <a:endParaRPr lang="en-US" sz="2800" dirty="0" smtClean="0"/>
          </a:p>
          <a:p>
            <a:pPr marL="901700" lvl="1" indent="-444500" algn="l"/>
            <a:endParaRPr lang="en-US" sz="2800" dirty="0" smtClean="0"/>
          </a:p>
          <a:p>
            <a:pPr marL="901700" lvl="1" indent="-444500" algn="l">
              <a:buFont typeface="Wingdings" pitchFamily="2" charset="2"/>
              <a:buChar char="§"/>
            </a:pPr>
            <a:r>
              <a:rPr lang="en-US" sz="2800" dirty="0" smtClean="0"/>
              <a:t>Petrol</a:t>
            </a:r>
            <a:r>
              <a:rPr lang="tr-TR" sz="2800" dirty="0" smtClean="0"/>
              <a:t> hidrokarbonları</a:t>
            </a:r>
            <a:endParaRPr lang="en-US" sz="2800" dirty="0" smtClean="0"/>
          </a:p>
          <a:p>
            <a:pPr marL="901700" lvl="1" indent="-444500">
              <a:buFont typeface="Wingdings" pitchFamily="2" charset="2"/>
              <a:buChar char="§"/>
            </a:pPr>
            <a:r>
              <a:rPr lang="en-US" sz="2800" dirty="0" smtClean="0"/>
              <a:t>BTEX</a:t>
            </a:r>
            <a:r>
              <a:rPr lang="tr-TR" sz="2800" dirty="0" smtClean="0"/>
              <a:t> </a:t>
            </a:r>
            <a:r>
              <a:rPr lang="en-AU" sz="2800" dirty="0" smtClean="0"/>
              <a:t> </a:t>
            </a:r>
            <a:r>
              <a:rPr lang="tr-TR" sz="2800" dirty="0" smtClean="0"/>
              <a:t>(</a:t>
            </a:r>
            <a:r>
              <a:rPr lang="en-AU" sz="2800" dirty="0" smtClean="0"/>
              <a:t>benzene, toluene, ethyl benzene and xylene</a:t>
            </a:r>
            <a:r>
              <a:rPr lang="tr-TR" sz="2800" dirty="0" smtClean="0"/>
              <a:t>)</a:t>
            </a:r>
            <a:endParaRPr lang="en-US" sz="2800" dirty="0" smtClean="0"/>
          </a:p>
          <a:p>
            <a:pPr marL="901700" lvl="1" indent="-444500" algn="l">
              <a:buFont typeface="Wingdings" pitchFamily="2" charset="2"/>
              <a:buChar char="§"/>
            </a:pPr>
            <a:r>
              <a:rPr lang="tr-TR" sz="2800" dirty="0" smtClean="0"/>
              <a:t>Fenol bileşikleri</a:t>
            </a:r>
            <a:endParaRPr lang="en-US" sz="2800" dirty="0" smtClean="0"/>
          </a:p>
          <a:p>
            <a:pPr marL="901700" lvl="1" indent="-444500">
              <a:buFont typeface="Wingdings" pitchFamily="2" charset="2"/>
              <a:buChar char="§"/>
            </a:pPr>
            <a:r>
              <a:rPr lang="tr-TR" sz="2800" dirty="0" smtClean="0"/>
              <a:t>Düşük molekül ağırlıklı (2-4 halkalı) PAH’ler (polisiklik</a:t>
            </a:r>
            <a:r>
              <a:rPr lang="en-AU" sz="2800" dirty="0" smtClean="0"/>
              <a:t> </a:t>
            </a:r>
            <a:r>
              <a:rPr lang="tr-TR" sz="2800" dirty="0" smtClean="0"/>
              <a:t>aromatik</a:t>
            </a:r>
            <a:r>
              <a:rPr lang="en-AU" sz="2800" dirty="0" smtClean="0"/>
              <a:t> h</a:t>
            </a:r>
            <a:r>
              <a:rPr lang="tr-TR" sz="2800" dirty="0" smtClean="0"/>
              <a:t>idrokarbonlar)</a:t>
            </a:r>
            <a:endParaRPr lang="en-US" sz="2800" dirty="0" smtClean="0"/>
          </a:p>
          <a:p>
            <a:pPr marL="901700" lvl="1" indent="-444500" algn="l">
              <a:buFont typeface="Wingdings" pitchFamily="2" charset="2"/>
              <a:buChar char="§"/>
            </a:pPr>
            <a:r>
              <a:rPr lang="tr-TR" sz="2800" dirty="0" smtClean="0"/>
              <a:t>Yüksek </a:t>
            </a:r>
            <a:r>
              <a:rPr lang="en-US" sz="2800" dirty="0" smtClean="0"/>
              <a:t>TPH</a:t>
            </a:r>
            <a:r>
              <a:rPr lang="tr-TR" sz="2800" dirty="0" smtClean="0"/>
              <a:t>’li</a:t>
            </a:r>
            <a:r>
              <a:rPr lang="en-US" sz="2800" dirty="0" smtClean="0"/>
              <a:t> </a:t>
            </a:r>
            <a:r>
              <a:rPr lang="tr-TR" sz="2800" dirty="0" smtClean="0"/>
              <a:t>(Toplam Petrol Hidrokarbonları) atık çamurlar</a:t>
            </a:r>
            <a:endParaRPr lang="en-US" sz="2800" dirty="0" smtClean="0"/>
          </a:p>
          <a:p>
            <a:pPr marL="901700" lvl="1" indent="-444500" algn="l">
              <a:buFont typeface="Wingdings" pitchFamily="2" charset="2"/>
              <a:buChar char="§"/>
            </a:pPr>
            <a:r>
              <a:rPr lang="en-US" sz="2800" dirty="0" smtClean="0"/>
              <a:t>Nitroaromati</a:t>
            </a:r>
            <a:r>
              <a:rPr lang="tr-TR" sz="2800" dirty="0" smtClean="0"/>
              <a:t>k</a:t>
            </a:r>
            <a:r>
              <a:rPr lang="en-US" sz="2800" dirty="0" smtClean="0"/>
              <a:t> </a:t>
            </a:r>
            <a:r>
              <a:rPr lang="tr-TR" sz="2800" dirty="0" smtClean="0"/>
              <a:t>bileşikler</a:t>
            </a:r>
            <a:r>
              <a:rPr lang="en-US" sz="2800" dirty="0" smtClean="0"/>
              <a:t> (TNT </a:t>
            </a:r>
            <a:r>
              <a:rPr lang="tr-TR" sz="2800" dirty="0" smtClean="0"/>
              <a:t>öncül </a:t>
            </a:r>
            <a:r>
              <a:rPr lang="tr-TR" sz="2800" dirty="0" smtClean="0"/>
              <a:t>maddeleri</a:t>
            </a:r>
            <a:r>
              <a:rPr lang="en-US" sz="2800" dirty="0" smtClean="0"/>
              <a:t>)</a:t>
            </a:r>
          </a:p>
          <a:p>
            <a:pPr marL="901700" lvl="1" indent="-444500" algn="l"/>
            <a:endParaRPr lang="en-US" sz="2800" b="1" dirty="0">
              <a:solidFill>
                <a:schemeClr val="accent1">
                  <a:lumMod val="20000"/>
                  <a:lumOff val="80000"/>
                </a:schemeClr>
              </a:solidFill>
            </a:endParaRPr>
          </a:p>
        </p:txBody>
      </p:sp>
      <p:sp>
        <p:nvSpPr>
          <p:cNvPr id="4104" name="Rectangle 6"/>
          <p:cNvSpPr>
            <a:spLocks noGrp="1" noChangeArrowheads="1"/>
          </p:cNvSpPr>
          <p:nvPr>
            <p:ph type="title"/>
          </p:nvPr>
        </p:nvSpPr>
        <p:spPr>
          <a:xfrm>
            <a:off x="431800" y="260350"/>
            <a:ext cx="10363200" cy="1143000"/>
          </a:xfrm>
          <a:noFill/>
        </p:spPr>
        <p:txBody>
          <a:bodyPr>
            <a:normAutofit/>
          </a:bodyPr>
          <a:lstStyle/>
          <a:p>
            <a:pPr eaLnBrk="1" hangingPunct="1"/>
            <a:r>
              <a:rPr lang="tr-TR" sz="4000" dirty="0" smtClean="0">
                <a:solidFill>
                  <a:srgbClr val="3DEAF7"/>
                </a:solidFill>
              </a:rPr>
              <a:t>BİYOREMEDYASYON</a:t>
            </a:r>
            <a:endParaRPr lang="en-AU" sz="4000" dirty="0" smtClean="0">
              <a:solidFill>
                <a:srgbClr val="3DEAF7"/>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4B7F205A-67B9-4D5B-8953-C8ABB89B1682}" type="slidenum">
              <a:rPr lang="en-AU"/>
              <a:pPr/>
              <a:t>9</a:t>
            </a:fld>
            <a:endParaRPr lang="en-AU" dirty="0"/>
          </a:p>
        </p:txBody>
      </p:sp>
      <p:sp>
        <p:nvSpPr>
          <p:cNvPr id="4101" name="Footer Placeholder 4"/>
          <p:cNvSpPr>
            <a:spLocks noGrp="1"/>
          </p:cNvSpPr>
          <p:nvPr>
            <p:ph type="ftr" sz="quarter" idx="11"/>
          </p:nvPr>
        </p:nvSpPr>
        <p:spPr>
          <a:noFill/>
        </p:spPr>
        <p:txBody>
          <a:bodyPr/>
          <a:lstStyle/>
          <a:p>
            <a:r>
              <a:rPr lang="en-AU" dirty="0"/>
              <a:t>(c) Enretech Australasia P/L </a:t>
            </a:r>
            <a:r>
              <a:rPr lang="en-AU" dirty="0" smtClean="0"/>
              <a:t>2014</a:t>
            </a:r>
            <a:endParaRPr lang="en-AU" dirty="0"/>
          </a:p>
        </p:txBody>
      </p:sp>
      <p:sp>
        <p:nvSpPr>
          <p:cNvPr id="4103" name="Rectangle 5"/>
          <p:cNvSpPr>
            <a:spLocks noChangeArrowheads="1"/>
          </p:cNvSpPr>
          <p:nvPr/>
        </p:nvSpPr>
        <p:spPr bwMode="auto">
          <a:xfrm>
            <a:off x="274321" y="1484783"/>
            <a:ext cx="10570786" cy="3970318"/>
          </a:xfrm>
          <a:prstGeom prst="rect">
            <a:avLst/>
          </a:prstGeom>
          <a:noFill/>
          <a:ln w="12700">
            <a:noFill/>
            <a:miter lim="800000"/>
            <a:headEnd/>
            <a:tailEnd/>
          </a:ln>
        </p:spPr>
        <p:txBody>
          <a:bodyPr wrap="square">
            <a:spAutoFit/>
          </a:bodyPr>
          <a:lstStyle/>
          <a:p>
            <a:pPr marL="444500" lvl="1" algn="l"/>
            <a:r>
              <a:rPr lang="tr-TR" sz="2800" dirty="0" smtClean="0"/>
              <a:t>Aşağıda belirtilen maddelerin arıtılması için b</a:t>
            </a:r>
            <a:r>
              <a:rPr lang="en-US" sz="2800" dirty="0" err="1" smtClean="0"/>
              <a:t>i</a:t>
            </a:r>
            <a:r>
              <a:rPr lang="tr-TR" sz="2800" dirty="0" smtClean="0"/>
              <a:t>yoremedyasyon genelde uygun değildir:</a:t>
            </a:r>
            <a:endParaRPr lang="en-US" sz="2800" dirty="0" smtClean="0"/>
          </a:p>
          <a:p>
            <a:pPr marL="901700" lvl="1" indent="-444500" algn="l"/>
            <a:endParaRPr lang="en-US" sz="2800" dirty="0" smtClean="0"/>
          </a:p>
          <a:p>
            <a:pPr marL="901700" lvl="1" indent="-444500" algn="l">
              <a:buFont typeface="Wingdings" pitchFamily="2" charset="2"/>
              <a:buChar char="§"/>
            </a:pPr>
            <a:r>
              <a:rPr lang="en-US" sz="2800" dirty="0" smtClean="0"/>
              <a:t>Metal</a:t>
            </a:r>
            <a:r>
              <a:rPr lang="tr-TR" sz="2800" dirty="0" smtClean="0"/>
              <a:t>ler</a:t>
            </a:r>
            <a:endParaRPr lang="en-US" sz="2800" dirty="0" smtClean="0"/>
          </a:p>
          <a:p>
            <a:pPr marL="901700" lvl="1" indent="-444500">
              <a:buFont typeface="Wingdings" pitchFamily="2" charset="2"/>
              <a:buChar char="§"/>
            </a:pPr>
            <a:r>
              <a:rPr lang="tr-TR" sz="2800" dirty="0" smtClean="0"/>
              <a:t>Yüksek molekül ağırlıklı (4-6 halkalı) PAH’ler (polisiklik</a:t>
            </a:r>
            <a:r>
              <a:rPr lang="en-AU" sz="2800" dirty="0" smtClean="0"/>
              <a:t> </a:t>
            </a:r>
            <a:r>
              <a:rPr lang="tr-TR" sz="2800" dirty="0" smtClean="0"/>
              <a:t>aromatik</a:t>
            </a:r>
            <a:r>
              <a:rPr lang="en-AU" sz="2800" dirty="0" smtClean="0"/>
              <a:t> h</a:t>
            </a:r>
            <a:r>
              <a:rPr lang="tr-TR" sz="2800" dirty="0" smtClean="0"/>
              <a:t>idrokarbonlar)</a:t>
            </a:r>
            <a:endParaRPr lang="en-US" sz="2800" dirty="0" smtClean="0"/>
          </a:p>
          <a:p>
            <a:pPr marL="901700" lvl="1" indent="-444500" algn="l">
              <a:buFont typeface="Wingdings" pitchFamily="2" charset="2"/>
              <a:buChar char="§"/>
            </a:pPr>
            <a:r>
              <a:rPr lang="tr-TR" sz="2800" dirty="0" smtClean="0"/>
              <a:t>Klorlu hidrokarbonlar</a:t>
            </a:r>
            <a:endParaRPr lang="en-US" sz="2800" dirty="0" smtClean="0"/>
          </a:p>
          <a:p>
            <a:pPr marL="901700" lvl="1" indent="-444500" algn="l">
              <a:buFont typeface="Wingdings" pitchFamily="2" charset="2"/>
              <a:buChar char="§"/>
            </a:pPr>
            <a:endParaRPr lang="en-US" sz="2800" dirty="0" smtClean="0"/>
          </a:p>
          <a:p>
            <a:pPr marL="901700" lvl="1" indent="-444500" algn="l"/>
            <a:endParaRPr lang="en-US" sz="2800" b="1" dirty="0">
              <a:solidFill>
                <a:schemeClr val="accent1">
                  <a:lumMod val="20000"/>
                  <a:lumOff val="80000"/>
                </a:schemeClr>
              </a:solidFill>
            </a:endParaRPr>
          </a:p>
        </p:txBody>
      </p:sp>
      <p:sp>
        <p:nvSpPr>
          <p:cNvPr id="4104" name="Rectangle 6"/>
          <p:cNvSpPr>
            <a:spLocks noGrp="1" noChangeArrowheads="1"/>
          </p:cNvSpPr>
          <p:nvPr>
            <p:ph type="title"/>
          </p:nvPr>
        </p:nvSpPr>
        <p:spPr>
          <a:xfrm>
            <a:off x="431800" y="260350"/>
            <a:ext cx="10363200" cy="1143000"/>
          </a:xfrm>
          <a:noFill/>
        </p:spPr>
        <p:txBody>
          <a:bodyPr>
            <a:normAutofit/>
          </a:bodyPr>
          <a:lstStyle/>
          <a:p>
            <a:r>
              <a:rPr lang="tr-TR" sz="4800" dirty="0" smtClean="0">
                <a:solidFill>
                  <a:srgbClr val="3DEAF7"/>
                </a:solidFill>
              </a:rPr>
              <a:t>BİYOREMEDYASYON</a:t>
            </a:r>
            <a:endParaRPr lang="en-AU" sz="4000" dirty="0" smtClean="0">
              <a:solidFill>
                <a:srgbClr val="3DEAF7"/>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S103460547">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extLst>
    <a:ext uri="{05A4C25C-085E-4340-85A3-A5531E510DB2}">
      <thm15:themeFamily xmlns="" xmlns:thm15="http://schemas.microsoft.com/office/thememl/2012/main" name="Return on investment of the recruiting process presentation" id="{D12A29A8-7F1C-4FA6-AA15-4EA8221E45B5}" vid="{E876C2F9-FA89-45B4-A16A-1449D5D52281}"/>
    </a:ext>
  </a:extLst>
</a:theme>
</file>

<file path=ppt/theme/theme2.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756AA02-1025-42B3-947D-D7D298381D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TS103460547</Template>
  <TotalTime>0</TotalTime>
  <Words>1956</Words>
  <Application>Microsoft Office PowerPoint</Application>
  <PresentationFormat>Custom</PresentationFormat>
  <Paragraphs>433</Paragraphs>
  <Slides>52</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TS103460547</vt:lpstr>
      <vt:lpstr>Bitmap Image</vt:lpstr>
      <vt:lpstr>Microsoft Office Excel 97-2003 Worksheet</vt:lpstr>
      <vt:lpstr>Slide 1</vt:lpstr>
      <vt:lpstr>BİYOREMEDYASYON (Biyo-Sağaltım)</vt:lpstr>
      <vt:lpstr>BİYOREMEDYASYON</vt:lpstr>
      <vt:lpstr>BİYOREMEDYASYON</vt:lpstr>
      <vt:lpstr>BIOREMEDIATION - REMEDIATOR</vt:lpstr>
      <vt:lpstr>BİYOREMEDYASYON (Biyo-sağaltım) Yararları</vt:lpstr>
      <vt:lpstr>BİYOREMEDYASYON (Biyo-sağaltım) Yararları</vt:lpstr>
      <vt:lpstr>BİYOREMEDYASYON</vt:lpstr>
      <vt:lpstr>BİYOREMEDYASYON</vt:lpstr>
      <vt:lpstr>BİYOREMEDYASYON Petrol hidrokarbonları</vt:lpstr>
      <vt:lpstr>BİYOREMEDYASYON Petrol hidrokarbonları</vt:lpstr>
      <vt:lpstr>BİYOREMEDYASYON  BTEX (benzene, toluene, ethyl benzene and xylene)</vt:lpstr>
      <vt:lpstr>BİYOREMEDYASYON  Polisiklik Aromatik Hidrokarbonlar (PAH’ler)</vt:lpstr>
      <vt:lpstr>BİYOREMEDYASYON  Polisiklik Aromatik Hidrokarbonlar (PAH’ler)</vt:lpstr>
      <vt:lpstr>BİYOREMEDYASYON</vt:lpstr>
      <vt:lpstr>BİYOREMEDYASYON</vt:lpstr>
      <vt:lpstr>BİYOREMEDYASYON</vt:lpstr>
      <vt:lpstr>BİYOREMEDYASYON</vt:lpstr>
      <vt:lpstr>BİYOREMEDYASYON  Karşılaştırma</vt:lpstr>
      <vt:lpstr>BİYOREMEDYASYON  Maliyet</vt:lpstr>
      <vt:lpstr>BİYOREMEDYASYON</vt:lpstr>
      <vt:lpstr>BİYOREMEDYASYON  Yerinde yeniden kullanım</vt:lpstr>
      <vt:lpstr>BİYOREMEDYASYON   Yerinde yeniden kullanım</vt:lpstr>
      <vt:lpstr>BİYOREMEDYASYON  Toprak dolgusuna atılma</vt:lpstr>
      <vt:lpstr>BİYOREMEDYASYON  Disposal to Landfill</vt:lpstr>
      <vt:lpstr>BİYOREMEDYASYON  Disposal to Landfill</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PROJELER Ex-situ projeler</vt:lpstr>
      <vt:lpstr>REMEDIATOR   Ex-situ Projeler</vt:lpstr>
      <vt:lpstr>REMEDIATOR   Ex-situ Projeler</vt:lpstr>
      <vt:lpstr>REMEDIATOR   Ex-situ Projeler</vt:lpstr>
      <vt:lpstr>REMEDIATOR   In-situ Projeler</vt:lpstr>
      <vt:lpstr>REMEDIATOR   In-situ Projeler</vt:lpstr>
      <vt:lpstr>REMEDIATOR   In-situ Projeler</vt:lpstr>
      <vt:lpstr>REMEDIATOR   In-situ Projeler</vt:lpstr>
      <vt:lpstr>REMEDIATOR   In-situ Projeler</vt:lpstr>
      <vt:lpstr>BİYOREMEDYASYON</vt:lpstr>
      <vt:lpstr>REMEDIATOR  Teknolojik gelişme</vt:lpstr>
      <vt:lpstr>REMEDIATOR  Teknolojik gelişme</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2012-12-10T00:30:58Z</dcterms:created>
  <dcterms:modified xsi:type="dcterms:W3CDTF">2014-01-28T06:32:22Z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TC034605479991</vt:lpwstr>
  </property>
</Properties>
</file>